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76"/>
  </p:notesMasterIdLst>
  <p:sldIdLst>
    <p:sldId id="256" r:id="rId2"/>
    <p:sldId id="257" r:id="rId3"/>
    <p:sldId id="1884" r:id="rId4"/>
    <p:sldId id="259" r:id="rId5"/>
    <p:sldId id="342" r:id="rId6"/>
    <p:sldId id="343" r:id="rId7"/>
    <p:sldId id="344" r:id="rId8"/>
    <p:sldId id="346" r:id="rId9"/>
    <p:sldId id="347" r:id="rId10"/>
    <p:sldId id="348" r:id="rId11"/>
    <p:sldId id="349" r:id="rId12"/>
    <p:sldId id="350" r:id="rId13"/>
    <p:sldId id="345" r:id="rId14"/>
    <p:sldId id="351" r:id="rId15"/>
    <p:sldId id="352" r:id="rId16"/>
    <p:sldId id="1885" r:id="rId17"/>
    <p:sldId id="354" r:id="rId18"/>
    <p:sldId id="353" r:id="rId19"/>
    <p:sldId id="1886" r:id="rId20"/>
    <p:sldId id="356" r:id="rId21"/>
    <p:sldId id="1887" r:id="rId22"/>
    <p:sldId id="357" r:id="rId23"/>
    <p:sldId id="359" r:id="rId24"/>
    <p:sldId id="358" r:id="rId25"/>
    <p:sldId id="360" r:id="rId26"/>
    <p:sldId id="1889" r:id="rId27"/>
    <p:sldId id="1888" r:id="rId28"/>
    <p:sldId id="361" r:id="rId29"/>
    <p:sldId id="362" r:id="rId30"/>
    <p:sldId id="1912" r:id="rId31"/>
    <p:sldId id="392" r:id="rId32"/>
    <p:sldId id="493" r:id="rId33"/>
    <p:sldId id="494" r:id="rId34"/>
    <p:sldId id="355" r:id="rId35"/>
    <p:sldId id="495" r:id="rId36"/>
    <p:sldId id="496" r:id="rId37"/>
    <p:sldId id="497" r:id="rId38"/>
    <p:sldId id="498" r:id="rId39"/>
    <p:sldId id="499" r:id="rId40"/>
    <p:sldId id="1855" r:id="rId41"/>
    <p:sldId id="1900" r:id="rId42"/>
    <p:sldId id="1901" r:id="rId43"/>
    <p:sldId id="260" r:id="rId44"/>
    <p:sldId id="261" r:id="rId45"/>
    <p:sldId id="1902" r:id="rId46"/>
    <p:sldId id="1903" r:id="rId47"/>
    <p:sldId id="1856" r:id="rId48"/>
    <p:sldId id="1857" r:id="rId49"/>
    <p:sldId id="1858" r:id="rId50"/>
    <p:sldId id="1859" r:id="rId51"/>
    <p:sldId id="1890" r:id="rId52"/>
    <p:sldId id="1891" r:id="rId53"/>
    <p:sldId id="1892" r:id="rId54"/>
    <p:sldId id="1896" r:id="rId55"/>
    <p:sldId id="1893" r:id="rId56"/>
    <p:sldId id="1894" r:id="rId57"/>
    <p:sldId id="1895" r:id="rId58"/>
    <p:sldId id="1897" r:id="rId59"/>
    <p:sldId id="1898" r:id="rId60"/>
    <p:sldId id="1899" r:id="rId61"/>
    <p:sldId id="471" r:id="rId62"/>
    <p:sldId id="1882" r:id="rId63"/>
    <p:sldId id="1880" r:id="rId64"/>
    <p:sldId id="1881" r:id="rId65"/>
    <p:sldId id="1874" r:id="rId66"/>
    <p:sldId id="421" r:id="rId67"/>
    <p:sldId id="1883" r:id="rId68"/>
    <p:sldId id="1905" r:id="rId69"/>
    <p:sldId id="1906" r:id="rId70"/>
    <p:sldId id="1907" r:id="rId71"/>
    <p:sldId id="1908" r:id="rId72"/>
    <p:sldId id="1909" r:id="rId73"/>
    <p:sldId id="1910" r:id="rId74"/>
    <p:sldId id="1911" r:id="rId7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28"/>
    <p:restoredTop sz="94615"/>
  </p:normalViewPr>
  <p:slideViewPr>
    <p:cSldViewPr snapToGrid="0" snapToObjects="1">
      <p:cViewPr varScale="1">
        <p:scale>
          <a:sx n="102" d="100"/>
          <a:sy n="102" d="100"/>
        </p:scale>
        <p:origin x="7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media/image10.tiff>
</file>

<file path=ppt/media/image29.jpeg>
</file>

<file path=ppt/media/image30.jpeg>
</file>

<file path=ppt/media/image31.png>
</file>

<file path=ppt/media/image41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71CDBC-9266-FE4F-96C3-E13971561076}" type="datetimeFigureOut">
              <a:rPr lang="en-US" smtClean="0"/>
              <a:t>10/14/21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A9CEE-29E9-C842-8F4B-E6671B04BC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269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0A9CEE-29E9-C842-8F4B-E6671B04BC7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2950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Ngu</a:t>
            </a:r>
            <a:r>
              <a:rPr lang="en-US" dirty="0"/>
              <a:t> </a:t>
            </a:r>
            <a:r>
              <a:rPr lang="en-US" dirty="0" err="1"/>
              <a:t>canh</a:t>
            </a:r>
            <a:r>
              <a:rPr lang="en-US" dirty="0"/>
              <a:t> </a:t>
            </a:r>
            <a:r>
              <a:rPr lang="en-US" dirty="0" err="1"/>
              <a:t>cua</a:t>
            </a:r>
            <a:r>
              <a:rPr lang="en-US" dirty="0"/>
              <a:t> mot </a:t>
            </a:r>
            <a:r>
              <a:rPr lang="en-US" dirty="0" err="1"/>
              <a:t>tu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0A9CEE-29E9-C842-8F4B-E6671B04BC7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524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5CEFE-8E96-3F44-909A-535CD024E0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15C003-8F10-874B-92FD-554421913E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FF69B0-C220-3846-9589-17F1A230E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472AF-3F2C-9342-A7E4-DE402000C3FA}" type="datetime1">
              <a:rPr lang="en-US" smtClean="0"/>
              <a:t>10/14/21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434F7-D0ED-4745-A6A2-963FD0EBB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69554-01C9-9547-A275-B7B514977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674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724BF-4173-DA40-B58D-3A0F91855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2CF8CD-7CDD-3948-9B8C-3CD35516B0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C4E7FF-C965-A44C-977B-E9DA21113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FD98-F42D-8942-8693-BDE1CF58AEE4}" type="datetime1">
              <a:rPr lang="en-US" smtClean="0"/>
              <a:t>10/14/21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FB7FA1-E2F4-B94C-8BC6-0155B64E2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6555C-B290-374E-A313-08413C7C2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856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2FCF59-B9F0-7243-8231-9313793920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8F9C79-181F-3E4C-9696-66E605847C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8AA73-5B4F-A448-BA77-4D443A387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6872F-4027-2C4D-BA6F-BDE20508B194}" type="datetime1">
              <a:rPr lang="en-US" smtClean="0"/>
              <a:t>10/14/21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15068-2644-D648-9519-7ABA5A80E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A40C1A-36AE-3D43-A031-0C0F00F7D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661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7E7C1-D3F6-1F43-A3DE-F2FD2E5E1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2BDFE-54D3-8B42-8CE6-FB78D5699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0D8CA6-ADBD-A048-B282-5C9B9CE0F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74670-A9EC-AE44-BCAC-E2BF5676D103}" type="datetime1">
              <a:rPr lang="en-US" smtClean="0"/>
              <a:t>10/14/21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3F966-711A-B541-BD09-9F8589C8A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A962BD-BF55-074A-9A52-DD2873CB1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357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FBA5F-5510-DF4C-8219-99328075B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8C4872-2C1E-5C43-83D0-2D4F65F30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92468-5624-EB44-9FAC-ED628EA0C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74CA6-8B10-DF46-936C-079D3B0D8646}" type="datetime1">
              <a:rPr lang="en-US" smtClean="0"/>
              <a:t>10/14/21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0B4DFD-5826-8646-8C28-A97BB8BA0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741C19-5E2F-9342-BACE-641D884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648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6E9C2-FD32-2649-A90C-CA9A4A21C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02F97-AEE1-6D42-8CC5-96EFFAF11D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CD3A15-AEAB-0A4C-9126-F1804F0F55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42A1B7-D5C6-A343-B37F-214628376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4AA7-CE58-1A4E-B9EE-EB52D7E67166}" type="datetime1">
              <a:rPr lang="en-US" smtClean="0"/>
              <a:t>10/14/21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286E90-5DB6-374C-A64B-AB9BCDD1C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FA15AF-1028-4A4A-B766-0E4577C28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875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8C197-A73F-BF4F-BC8F-DC8F3C1F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07E62-155B-4E4D-924F-55C7E8662F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AA098D-A1BD-6841-BF1B-1659386960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5969F4-4FA5-364A-8F25-4B3C1A0BAA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18FA88-708E-1E42-9D4D-03FE7CE848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55EDA2-FC1B-944C-8AF2-C6E3C84C1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F7C21-D8AB-774B-982D-B66577D6FE4C}" type="datetime1">
              <a:rPr lang="en-US" smtClean="0"/>
              <a:t>10/14/21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92CD48-A5FD-A94A-84E3-99D0152CB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8C8EAA-11A9-4843-9239-EAC44CD44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351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0AD0-21DC-274A-B690-B278A9EDD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4ACA56-21D7-F14D-B541-4C621E6D6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E7733-9845-2B4B-BD4A-E02905FE5BEA}" type="datetime1">
              <a:rPr lang="en-US" smtClean="0"/>
              <a:t>10/14/21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8B3967-6D38-5641-8336-E6503C0D5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2C7A97-D41C-EE44-8251-F62A992E7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180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E3241C-D34B-DB48-9674-E8D19D4A2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41E88-3498-224B-8768-4DB56BD88A2A}" type="datetime1">
              <a:rPr lang="en-US" smtClean="0"/>
              <a:t>10/14/21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FA1C19-958B-A544-9D64-DB8FCB5D4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0F2E1C-083B-FD49-B52A-625DE0359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500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948DB-B0CF-1449-B815-40B92876D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3362C-8373-B14C-A2A6-EDD69F902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A0173B-3E72-9F4D-AFE7-5985DEA7A4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7C78F2-B835-D445-AAC8-3F5C05B4B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98204-B76B-1A41-BD5F-F6F108FFDC0A}" type="datetime1">
              <a:rPr lang="en-US" smtClean="0"/>
              <a:t>10/14/21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065290-28A0-6649-A6B9-7A8642524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456F9-E242-774B-A4E7-36B5A7C09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331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B3FCB-3571-074F-A425-7AFD5F1CE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A374E7-1A76-B346-85E3-A994C9C90B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E45449-CD6F-3144-A808-7C03E4028F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CE93CE-7F7E-D54F-989B-53A4299AE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0E978-8EED-ED43-87D6-919E337BEA81}" type="datetime1">
              <a:rPr lang="en-US" smtClean="0"/>
              <a:t>10/14/21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2DCEC8-F2F3-844F-B4A2-487CEFC4C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5F668A-CE67-7B49-8191-669925DDF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828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5EA8C1-BF83-A640-80AE-EC18F9E1E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435FFC-5450-EE47-9A3D-7C49535CC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C914E-5FA1-3B4E-B8C0-2A776D0620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2F87D50B-FA0B-AD44-A864-45942B50D92E}" type="datetime1">
              <a:rPr lang="en-US" smtClean="0"/>
              <a:t>10/14/21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C277DC-A372-974F-86F2-00D4C4FB67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CFAEE-6562-8742-B772-517697DA5E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852DEEB2-1D27-644B-8766-97ADB433C0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644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image" Target="../media/image28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310.4546" TargetMode="External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hyperlink" Target="https://pypi.org/project/gensim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5241A-E94D-3B4E-A711-C9C4034200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diễn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từ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1967E6-CDE6-4B4E-B4E3-81A88470C7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Vector Semantic </a:t>
            </a:r>
            <a:r>
              <a:rPr lang="en-US" sz="2800" dirty="0" err="1"/>
              <a:t>và</a:t>
            </a:r>
            <a:r>
              <a:rPr lang="en-US" sz="2800" dirty="0"/>
              <a:t> Word embedding</a:t>
            </a:r>
          </a:p>
        </p:txBody>
      </p:sp>
    </p:spTree>
    <p:extLst>
      <p:ext uri="{BB962C8B-B14F-4D97-AF65-F5344CB8AC3E}">
        <p14:creationId xmlns:p14="http://schemas.microsoft.com/office/powerpoint/2010/main" val="4131007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6FE79-78EC-2F42-B15B-385D03899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relatedness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140978-61B3-D544-A42C-028F813D7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Hai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gọi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“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(relatedness)”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,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nó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lĩnh</a:t>
            </a:r>
            <a:r>
              <a:rPr lang="en-US" dirty="0"/>
              <a:t> </a:t>
            </a:r>
            <a:r>
              <a:rPr lang="en-US" dirty="0" err="1"/>
              <a:t>vực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(semantic fields) </a:t>
            </a:r>
            <a:r>
              <a:rPr lang="en-US" dirty="0" err="1"/>
              <a:t>nhất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Semantic fields: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vùng</a:t>
            </a:r>
            <a:r>
              <a:rPr lang="en-US" dirty="0"/>
              <a:t> </a:t>
            </a:r>
            <a:r>
              <a:rPr lang="en-US" dirty="0" err="1"/>
              <a:t>ý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</a:t>
            </a:r>
            <a:r>
              <a:rPr lang="en-US" dirty="0" err="1"/>
              <a:t>cụ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,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trúc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nhau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VD: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lĩnh</a:t>
            </a:r>
            <a:r>
              <a:rPr lang="en-US" dirty="0"/>
              <a:t> </a:t>
            </a:r>
            <a:r>
              <a:rPr lang="en-US" dirty="0" err="1"/>
              <a:t>vực</a:t>
            </a:r>
            <a:r>
              <a:rPr lang="en-US" dirty="0"/>
              <a:t> “machine learning”,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gọi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i="1" dirty="0"/>
              <a:t>relatedness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: SVM, deep learning, transformers, </a:t>
            </a:r>
            <a:r>
              <a:rPr lang="en-US" dirty="0" err="1"/>
              <a:t>AdaGrad</a:t>
            </a:r>
            <a:r>
              <a:rPr lang="en-US" dirty="0"/>
              <a:t>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3690B-D0CE-7D4E-B191-4560AB5AE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596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4E50D-F4D3-9545-B9BB-59BDEE2AF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Frames and Roles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932AA0-DF4D-FD49-BAB0-11D5FCDCA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Semantic frames (</a:t>
            </a:r>
            <a:r>
              <a:rPr lang="en-US" b="1" dirty="0" err="1"/>
              <a:t>khung</a:t>
            </a:r>
            <a:r>
              <a:rPr lang="en-US" b="1" dirty="0"/>
              <a:t> </a:t>
            </a:r>
            <a:r>
              <a:rPr lang="en-US" b="1" dirty="0" err="1"/>
              <a:t>ngữ</a:t>
            </a:r>
            <a:r>
              <a:rPr lang="en-US" b="1" dirty="0"/>
              <a:t> </a:t>
            </a:r>
            <a:r>
              <a:rPr lang="en-US" b="1" dirty="0" err="1"/>
              <a:t>nghĩa</a:t>
            </a:r>
            <a:r>
              <a:rPr lang="en-US" b="1" dirty="0"/>
              <a:t>)</a:t>
            </a:r>
            <a:r>
              <a:rPr lang="en-US" dirty="0"/>
              <a:t>: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</a:t>
            </a:r>
            <a:r>
              <a:rPr lang="en-US" dirty="0" err="1"/>
              <a:t>chủ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nói</a:t>
            </a:r>
            <a:r>
              <a:rPr lang="en-US" dirty="0"/>
              <a:t>.</a:t>
            </a:r>
          </a:p>
          <a:p>
            <a:r>
              <a:rPr lang="en-US" b="1" dirty="0"/>
              <a:t>Roles (</a:t>
            </a:r>
            <a:r>
              <a:rPr lang="en-US" b="1" dirty="0" err="1"/>
              <a:t>vai</a:t>
            </a:r>
            <a:r>
              <a:rPr lang="en-US" b="1" dirty="0"/>
              <a:t> </a:t>
            </a:r>
            <a:r>
              <a:rPr lang="en-US" b="1" dirty="0" err="1"/>
              <a:t>trò</a:t>
            </a:r>
            <a:r>
              <a:rPr lang="en-US" b="1" dirty="0"/>
              <a:t>)</a:t>
            </a:r>
            <a:r>
              <a:rPr lang="en-US" dirty="0"/>
              <a:t>: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chủ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nói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VD: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i="1" dirty="0"/>
              <a:t>Sam</a:t>
            </a:r>
            <a:r>
              <a:rPr lang="en-US" i="1" dirty="0"/>
              <a:t> bought the book from </a:t>
            </a:r>
            <a:r>
              <a:rPr lang="en-US" b="1" i="1" dirty="0">
                <a:solidFill>
                  <a:srgbClr val="FF0000"/>
                </a:solidFill>
              </a:rPr>
              <a:t>Ling</a:t>
            </a:r>
            <a:r>
              <a:rPr lang="en-US" i="1" dirty="0"/>
              <a:t>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i="1" dirty="0"/>
              <a:t>Ling</a:t>
            </a:r>
            <a:r>
              <a:rPr lang="en-US" i="1" dirty="0"/>
              <a:t> sold      the book to </a:t>
            </a:r>
            <a:r>
              <a:rPr lang="en-US" b="1" i="1" dirty="0">
                <a:solidFill>
                  <a:srgbClr val="FF0000"/>
                </a:solidFill>
              </a:rPr>
              <a:t>Sam</a:t>
            </a:r>
            <a:r>
              <a:rPr lang="en-US" i="1" dirty="0"/>
              <a:t> 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F77E39-7FBA-464C-A63C-F4DD9CF5FA13}"/>
              </a:ext>
            </a:extLst>
          </p:cNvPr>
          <p:cNvSpPr/>
          <p:nvPr/>
        </p:nvSpPr>
        <p:spPr>
          <a:xfrm>
            <a:off x="1603331" y="3707705"/>
            <a:ext cx="1027135" cy="21920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8A4096-932B-D84C-9C59-C1B5DF769136}"/>
              </a:ext>
            </a:extLst>
          </p:cNvPr>
          <p:cNvSpPr txBox="1"/>
          <p:nvPr/>
        </p:nvSpPr>
        <p:spPr>
          <a:xfrm>
            <a:off x="5612824" y="3198167"/>
            <a:ext cx="59955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cập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ngữ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“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(buy)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9A883A0-71E1-E248-B1CC-096907583FC1}"/>
              </a:ext>
            </a:extLst>
          </p:cNvPr>
          <p:cNvCxnSpPr>
            <a:cxnSpLocks/>
          </p:cNvCxnSpPr>
          <p:nvPr/>
        </p:nvCxnSpPr>
        <p:spPr>
          <a:xfrm flipV="1">
            <a:off x="2116898" y="3428999"/>
            <a:ext cx="3495926" cy="278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5AFDC41-A704-7442-BB53-F5A844A7C793}"/>
              </a:ext>
            </a:extLst>
          </p:cNvPr>
          <p:cNvSpPr txBox="1"/>
          <p:nvPr/>
        </p:nvSpPr>
        <p:spPr>
          <a:xfrm>
            <a:off x="6104351" y="4590790"/>
            <a:ext cx="53880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Ling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Sam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Ling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Ling: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26BFB31-6171-1348-BE3F-C68A29DCA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594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71D98-620C-5543-A129-6DF147963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Connotations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1228AC-78D3-C442-B435-25BA6E47FE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737" y="1690688"/>
            <a:ext cx="10515600" cy="4660008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tới</a:t>
            </a:r>
            <a:r>
              <a:rPr lang="en-US" dirty="0"/>
              <a:t>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xúc</a:t>
            </a:r>
            <a:r>
              <a:rPr lang="en-US" dirty="0"/>
              <a:t>,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, </a:t>
            </a:r>
            <a:r>
              <a:rPr lang="en-US" dirty="0" err="1"/>
              <a:t>ý</a:t>
            </a:r>
            <a:r>
              <a:rPr lang="en-US" dirty="0"/>
              <a:t> </a:t>
            </a:r>
            <a:r>
              <a:rPr lang="en-US" dirty="0" err="1"/>
              <a:t>kiến</a:t>
            </a:r>
            <a:r>
              <a:rPr lang="en-US" dirty="0"/>
              <a:t> </a:t>
            </a:r>
            <a:r>
              <a:rPr lang="en-US" dirty="0" err="1"/>
              <a:t>cá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đọc</a:t>
            </a:r>
            <a:r>
              <a:rPr lang="en-US" dirty="0"/>
              <a:t>,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viết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VD: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xúc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cực</a:t>
            </a:r>
            <a:r>
              <a:rPr lang="en-US" dirty="0"/>
              <a:t> (happy),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xúc</a:t>
            </a:r>
            <a:r>
              <a:rPr lang="en-US" dirty="0"/>
              <a:t> </a:t>
            </a:r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cực</a:t>
            </a:r>
            <a:r>
              <a:rPr lang="en-US" dirty="0"/>
              <a:t> (sad).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cực</a:t>
            </a:r>
            <a:r>
              <a:rPr lang="en-US" dirty="0"/>
              <a:t> (great, love),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cực</a:t>
            </a:r>
            <a:r>
              <a:rPr lang="en-US" dirty="0"/>
              <a:t> (terrible, hate).</a:t>
            </a:r>
          </a:p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khía</a:t>
            </a:r>
            <a:r>
              <a:rPr lang="en-US" dirty="0"/>
              <a:t> </a:t>
            </a:r>
            <a:r>
              <a:rPr lang="en-US" dirty="0" err="1"/>
              <a:t>cạnh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mặt</a:t>
            </a:r>
            <a:r>
              <a:rPr lang="en-US" dirty="0"/>
              <a:t>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xúc</a:t>
            </a:r>
            <a:r>
              <a:rPr lang="en-US" dirty="0"/>
              <a:t> (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mức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xúc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cực</a:t>
            </a:r>
            <a:r>
              <a:rPr lang="en-US" dirty="0"/>
              <a:t>) (Osgood et al., 1957):</a:t>
            </a:r>
          </a:p>
          <a:p>
            <a:pPr lvl="1"/>
            <a:r>
              <a:rPr lang="en-US" b="1" dirty="0"/>
              <a:t>valence</a:t>
            </a:r>
            <a:r>
              <a:rPr lang="en-US" dirty="0"/>
              <a:t> (</a:t>
            </a:r>
            <a:r>
              <a:rPr lang="en-US" dirty="0" err="1"/>
              <a:t>tạm</a:t>
            </a:r>
            <a:r>
              <a:rPr lang="en-US" dirty="0"/>
              <a:t> </a:t>
            </a:r>
            <a:r>
              <a:rPr lang="en-US" dirty="0" err="1"/>
              <a:t>dịch</a:t>
            </a:r>
            <a:r>
              <a:rPr lang="en-US" dirty="0"/>
              <a:t>: </a:t>
            </a:r>
            <a:r>
              <a:rPr lang="en-US" dirty="0" err="1"/>
              <a:t>mức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)</a:t>
            </a:r>
          </a:p>
          <a:p>
            <a:pPr lvl="1"/>
            <a:r>
              <a:rPr lang="en-US" b="1" dirty="0"/>
              <a:t>arousal</a:t>
            </a:r>
            <a:r>
              <a:rPr lang="en-US" dirty="0"/>
              <a:t> (</a:t>
            </a:r>
            <a:r>
              <a:rPr lang="en-US" dirty="0" err="1"/>
              <a:t>tạm</a:t>
            </a:r>
            <a:r>
              <a:rPr lang="en-US" dirty="0"/>
              <a:t> </a:t>
            </a:r>
            <a:r>
              <a:rPr lang="en-US" dirty="0" err="1"/>
              <a:t>dịch</a:t>
            </a:r>
            <a:r>
              <a:rPr lang="en-US" dirty="0"/>
              <a:t>: </a:t>
            </a:r>
            <a:r>
              <a:rPr lang="en-US" dirty="0" err="1"/>
              <a:t>cường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)</a:t>
            </a:r>
          </a:p>
          <a:p>
            <a:pPr lvl="1"/>
            <a:r>
              <a:rPr lang="en-US" b="1" dirty="0"/>
              <a:t>dominance</a:t>
            </a:r>
            <a:r>
              <a:rPr lang="en-US" dirty="0"/>
              <a:t> (</a:t>
            </a:r>
            <a:r>
              <a:rPr lang="en-US" dirty="0" err="1"/>
              <a:t>tạm</a:t>
            </a:r>
            <a:r>
              <a:rPr lang="en-US" dirty="0"/>
              <a:t> </a:t>
            </a:r>
            <a:r>
              <a:rPr lang="en-US" dirty="0" err="1"/>
              <a:t>dịch</a:t>
            </a:r>
            <a:r>
              <a:rPr lang="en-US" dirty="0"/>
              <a:t>: </a:t>
            </a:r>
            <a:r>
              <a:rPr lang="en-US" dirty="0" err="1"/>
              <a:t>uy</a:t>
            </a:r>
            <a:r>
              <a:rPr lang="en-US" dirty="0"/>
              <a:t> </a:t>
            </a:r>
            <a:r>
              <a:rPr lang="en-US" dirty="0" err="1"/>
              <a:t>lực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VD: </a:t>
            </a:r>
          </a:p>
          <a:p>
            <a:pPr marL="0" indent="0">
              <a:buNone/>
            </a:pPr>
            <a:r>
              <a:rPr lang="en-US" dirty="0"/>
              <a:t>happy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valence </a:t>
            </a:r>
            <a:r>
              <a:rPr lang="en-US" dirty="0" err="1"/>
              <a:t>cao</a:t>
            </a:r>
            <a:r>
              <a:rPr lang="en-US" dirty="0"/>
              <a:t>,  annoyed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mức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thấp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excited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arousal </a:t>
            </a:r>
            <a:r>
              <a:rPr lang="en-US" dirty="0" err="1"/>
              <a:t>cao</a:t>
            </a:r>
            <a:r>
              <a:rPr lang="en-US" dirty="0"/>
              <a:t>, calm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arousal </a:t>
            </a:r>
            <a:r>
              <a:rPr lang="en-US" dirty="0" err="1"/>
              <a:t>thấp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important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dominance </a:t>
            </a:r>
            <a:r>
              <a:rPr lang="en-US" dirty="0" err="1"/>
              <a:t>cao</a:t>
            </a:r>
            <a:r>
              <a:rPr lang="en-US" dirty="0"/>
              <a:t>, </a:t>
            </a:r>
            <a:r>
              <a:rPr lang="en-US" i="1" dirty="0"/>
              <a:t>influenced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dominance </a:t>
            </a:r>
            <a:r>
              <a:rPr lang="en-US" dirty="0" err="1"/>
              <a:t>thấp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B5E239-CFAE-9340-9D34-5BCD0D4AE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6905" y="3341318"/>
            <a:ext cx="4737100" cy="2082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7439C7-CAB6-C04E-827E-213FCFEF0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479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7237D-E3E4-FC47-BF6A-8999879AD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nghĩa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666F4-068B-1343-9EF3-498CB8642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đích</a:t>
            </a:r>
            <a:r>
              <a:rPr lang="en-US" dirty="0"/>
              <a:t>: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diễn</a:t>
            </a:r>
            <a:r>
              <a:rPr lang="en-US" dirty="0"/>
              <a:t> </a:t>
            </a:r>
            <a:r>
              <a:rPr lang="en-US" b="1" dirty="0" err="1"/>
              <a:t>ngữ</a:t>
            </a:r>
            <a:r>
              <a:rPr lang="en-US" b="1" dirty="0"/>
              <a:t> </a:t>
            </a:r>
            <a:r>
              <a:rPr lang="en-US" b="1" dirty="0" err="1"/>
              <a:t>nghĩa</a:t>
            </a:r>
            <a:r>
              <a:rPr lang="en-US" b="1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. </a:t>
            </a:r>
          </a:p>
          <a:p>
            <a:pPr marL="0" indent="0">
              <a:buNone/>
            </a:pP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i="1" dirty="0" err="1"/>
              <a:t>ngữ</a:t>
            </a:r>
            <a:r>
              <a:rPr lang="en-US" i="1" dirty="0"/>
              <a:t> </a:t>
            </a:r>
            <a:r>
              <a:rPr lang="en-US" i="1" dirty="0" err="1"/>
              <a:t>nghĩa</a:t>
            </a:r>
            <a:r>
              <a:rPr lang="en-US" i="1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: </a:t>
            </a:r>
          </a:p>
          <a:p>
            <a:pPr marL="0" indent="0">
              <a:buNone/>
            </a:pPr>
            <a:r>
              <a:rPr lang="en-US" dirty="0"/>
              <a:t>The meaning of a word </a:t>
            </a:r>
            <a:r>
              <a:rPr lang="en-US" b="1" dirty="0"/>
              <a:t>is its use</a:t>
            </a:r>
            <a:r>
              <a:rPr lang="en-US" dirty="0"/>
              <a:t> in the language (Ludwig Wittgenstein)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è"/>
            </a:pPr>
            <a:r>
              <a:rPr lang="en-US" dirty="0" err="1">
                <a:sym typeface="Wingdings" pitchFamily="2" charset="2"/>
              </a:rPr>
              <a:t>Như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vậy</a:t>
            </a:r>
            <a:r>
              <a:rPr lang="en-US" dirty="0">
                <a:sym typeface="Wingdings" pitchFamily="2" charset="2"/>
              </a:rPr>
              <a:t>, </a:t>
            </a:r>
            <a:r>
              <a:rPr lang="en-US" dirty="0" err="1">
                <a:sym typeface="Wingdings" pitchFamily="2" charset="2"/>
              </a:rPr>
              <a:t>ý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nghĩa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của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một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từ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được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thể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hiện</a:t>
            </a:r>
            <a:r>
              <a:rPr lang="en-US" dirty="0">
                <a:sym typeface="Wingdings" pitchFamily="2" charset="2"/>
              </a:rPr>
              <a:t> qua </a:t>
            </a:r>
            <a:r>
              <a:rPr lang="en-US" b="1" dirty="0" err="1">
                <a:sym typeface="Wingdings" pitchFamily="2" charset="2"/>
              </a:rPr>
              <a:t>ngữ</a:t>
            </a:r>
            <a:r>
              <a:rPr lang="en-US" b="1" dirty="0">
                <a:sym typeface="Wingdings" pitchFamily="2" charset="2"/>
              </a:rPr>
              <a:t> </a:t>
            </a:r>
            <a:r>
              <a:rPr lang="en-US" b="1" dirty="0" err="1">
                <a:sym typeface="Wingdings" pitchFamily="2" charset="2"/>
              </a:rPr>
              <a:t>cảnh</a:t>
            </a:r>
            <a:r>
              <a:rPr lang="en-US" b="1" dirty="0">
                <a:sym typeface="Wingdings" pitchFamily="2" charset="2"/>
              </a:rPr>
              <a:t> </a:t>
            </a:r>
            <a:r>
              <a:rPr lang="en-US" b="1" dirty="0" err="1">
                <a:sym typeface="Wingdings" pitchFamily="2" charset="2"/>
              </a:rPr>
              <a:t>xung</a:t>
            </a:r>
            <a:r>
              <a:rPr lang="en-US" b="1" dirty="0">
                <a:sym typeface="Wingdings" pitchFamily="2" charset="2"/>
              </a:rPr>
              <a:t> </a:t>
            </a:r>
            <a:r>
              <a:rPr lang="en-US" b="1" dirty="0" err="1">
                <a:sym typeface="Wingdings" pitchFamily="2" charset="2"/>
              </a:rPr>
              <a:t>quanh</a:t>
            </a:r>
            <a:r>
              <a:rPr lang="en-US" b="1" dirty="0">
                <a:sym typeface="Wingdings" pitchFamily="2" charset="2"/>
              </a:rPr>
              <a:t> </a:t>
            </a:r>
            <a:r>
              <a:rPr lang="en-US" b="1" dirty="0" err="1">
                <a:sym typeface="Wingdings" pitchFamily="2" charset="2"/>
              </a:rPr>
              <a:t>nó</a:t>
            </a:r>
            <a:r>
              <a:rPr lang="en-US" dirty="0">
                <a:sym typeface="Wingdings" pitchFamily="2" charset="2"/>
              </a:rPr>
              <a:t>.</a:t>
            </a:r>
          </a:p>
          <a:p>
            <a:pPr lvl="1">
              <a:buFont typeface="Wingdings" pitchFamily="2" charset="2"/>
              <a:buChar char="è"/>
            </a:pPr>
            <a:r>
              <a:rPr lang="en-US" dirty="0" err="1">
                <a:sym typeface="Wingdings" pitchFamily="2" charset="2"/>
              </a:rPr>
              <a:t>Ngữ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cảnh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xung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quanh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ở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đây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chính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là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các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b="1" dirty="0" err="1">
                <a:sym typeface="Wingdings" pitchFamily="2" charset="2"/>
              </a:rPr>
              <a:t>từ</a:t>
            </a:r>
            <a:r>
              <a:rPr lang="en-US" b="1" dirty="0">
                <a:sym typeface="Wingdings" pitchFamily="2" charset="2"/>
              </a:rPr>
              <a:t> </a:t>
            </a:r>
            <a:r>
              <a:rPr lang="en-US" b="1" dirty="0" err="1">
                <a:sym typeface="Wingdings" pitchFamily="2" charset="2"/>
              </a:rPr>
              <a:t>xung</a:t>
            </a:r>
            <a:r>
              <a:rPr lang="en-US" b="1" dirty="0">
                <a:sym typeface="Wingdings" pitchFamily="2" charset="2"/>
              </a:rPr>
              <a:t> </a:t>
            </a:r>
            <a:r>
              <a:rPr lang="en-US" b="1" dirty="0" err="1">
                <a:sym typeface="Wingdings" pitchFamily="2" charset="2"/>
              </a:rPr>
              <a:t>quanh</a:t>
            </a:r>
            <a:r>
              <a:rPr lang="en-US" dirty="0">
                <a:sym typeface="Wingdings" pitchFamily="2" charset="2"/>
              </a:rPr>
              <a:t>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08EC53-C903-A645-A31C-998CA5EC9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448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101C1-BB3F-234B-A19B-5DCD8A80B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ý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từ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8BD76C-F7B7-9C4F-9507-33F36D2FD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>
                <a:solidFill>
                  <a:srgbClr val="FF0000"/>
                </a:solidFill>
              </a:rPr>
              <a:t>Ong </a:t>
            </a:r>
            <a:r>
              <a:rPr lang="en-US" dirty="0" err="1">
                <a:solidFill>
                  <a:srgbClr val="FF0000"/>
                </a:solidFill>
              </a:rPr>
              <a:t>choi</a:t>
            </a:r>
            <a:r>
              <a:rPr lang="en-US" dirty="0"/>
              <a:t> is delicious </a:t>
            </a:r>
            <a:r>
              <a:rPr lang="en-US" b="1" dirty="0"/>
              <a:t>sautéed with garlic</a:t>
            </a:r>
            <a:r>
              <a:rPr lang="en-US" dirty="0"/>
              <a:t>. </a:t>
            </a:r>
          </a:p>
          <a:p>
            <a:r>
              <a:rPr lang="en-US" dirty="0">
                <a:solidFill>
                  <a:srgbClr val="FF0000"/>
                </a:solidFill>
              </a:rPr>
              <a:t>Ong </a:t>
            </a:r>
            <a:r>
              <a:rPr lang="en-US" dirty="0" err="1">
                <a:solidFill>
                  <a:srgbClr val="FF0000"/>
                </a:solidFill>
              </a:rPr>
              <a:t>choi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is superb </a:t>
            </a:r>
            <a:r>
              <a:rPr lang="en-US" b="1" dirty="0"/>
              <a:t>over rice</a:t>
            </a:r>
          </a:p>
          <a:p>
            <a:r>
              <a:rPr lang="en-US" dirty="0">
                <a:solidFill>
                  <a:srgbClr val="FF0000"/>
                </a:solidFill>
              </a:rPr>
              <a:t>Ong </a:t>
            </a:r>
            <a:r>
              <a:rPr lang="en-US" dirty="0" err="1">
                <a:solidFill>
                  <a:srgbClr val="FF0000"/>
                </a:solidFill>
              </a:rPr>
              <a:t>choi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b="1" dirty="0"/>
              <a:t>leaves</a:t>
            </a:r>
            <a:r>
              <a:rPr lang="en-US" dirty="0"/>
              <a:t> with </a:t>
            </a:r>
            <a:r>
              <a:rPr lang="en-US" b="1" dirty="0"/>
              <a:t>salty sauces</a:t>
            </a:r>
          </a:p>
          <a:p>
            <a:endParaRPr lang="en-US" dirty="0"/>
          </a:p>
          <a:p>
            <a:r>
              <a:rPr lang="en-US" dirty="0"/>
              <a:t>…spinach </a:t>
            </a:r>
            <a:r>
              <a:rPr lang="en-US" b="1" dirty="0"/>
              <a:t>sautéed with garlic over rice</a:t>
            </a:r>
          </a:p>
          <a:p>
            <a:r>
              <a:rPr lang="en-US" dirty="0"/>
              <a:t>Chard stems and </a:t>
            </a:r>
            <a:r>
              <a:rPr lang="en-US" b="1" dirty="0"/>
              <a:t>leaves</a:t>
            </a:r>
            <a:r>
              <a:rPr lang="en-US" dirty="0"/>
              <a:t> are </a:t>
            </a:r>
            <a:r>
              <a:rPr lang="en-US" b="1" dirty="0"/>
              <a:t>delicious</a:t>
            </a:r>
          </a:p>
          <a:p>
            <a:r>
              <a:rPr lang="en-US" dirty="0"/>
              <a:t>Collard greens and other </a:t>
            </a:r>
            <a:r>
              <a:rPr lang="en-US" b="1" dirty="0"/>
              <a:t>salty</a:t>
            </a:r>
            <a:r>
              <a:rPr lang="en-US" dirty="0"/>
              <a:t> leafy greens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: </a:t>
            </a:r>
            <a:r>
              <a:rPr lang="en-US" dirty="0" err="1"/>
              <a:t>Ongchoi</a:t>
            </a:r>
            <a:r>
              <a:rPr lang="en-US" dirty="0"/>
              <a:t> is a </a:t>
            </a:r>
            <a:r>
              <a:rPr lang="en-US" b="1" dirty="0"/>
              <a:t>leafy green like spinach</a:t>
            </a:r>
            <a:r>
              <a:rPr lang="en-US" dirty="0"/>
              <a:t>, </a:t>
            </a:r>
            <a:r>
              <a:rPr lang="en-US" b="1" dirty="0"/>
              <a:t>chard</a:t>
            </a:r>
            <a:r>
              <a:rPr lang="en-US" dirty="0"/>
              <a:t>, or </a:t>
            </a:r>
            <a:r>
              <a:rPr lang="en-US" b="1" dirty="0"/>
              <a:t>collard greens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359BE5-C76D-7443-B829-80D74B67D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13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E489F3-05C5-EA4E-8760-FEDC9E986A0A}"/>
              </a:ext>
            </a:extLst>
          </p:cNvPr>
          <p:cNvSpPr/>
          <p:nvPr/>
        </p:nvSpPr>
        <p:spPr>
          <a:xfrm>
            <a:off x="3983277" y="1841326"/>
            <a:ext cx="2931090" cy="438411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4F61BA-830F-A34D-996C-554996649080}"/>
              </a:ext>
            </a:extLst>
          </p:cNvPr>
          <p:cNvSpPr/>
          <p:nvPr/>
        </p:nvSpPr>
        <p:spPr>
          <a:xfrm>
            <a:off x="3657600" y="2329841"/>
            <a:ext cx="1440493" cy="438411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52168A-CE78-964B-AD46-B7A7B51780F3}"/>
              </a:ext>
            </a:extLst>
          </p:cNvPr>
          <p:cNvSpPr/>
          <p:nvPr/>
        </p:nvSpPr>
        <p:spPr>
          <a:xfrm>
            <a:off x="2442576" y="2805830"/>
            <a:ext cx="876821" cy="438411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D4E1C26-2095-DB49-BE6B-803233BFD3E5}"/>
              </a:ext>
            </a:extLst>
          </p:cNvPr>
          <p:cNvSpPr/>
          <p:nvPr/>
        </p:nvSpPr>
        <p:spPr>
          <a:xfrm>
            <a:off x="3983277" y="2818356"/>
            <a:ext cx="1853852" cy="438411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A3808F9-0BD7-1642-A837-BEED79B91C86}"/>
              </a:ext>
            </a:extLst>
          </p:cNvPr>
          <p:cNvSpPr/>
          <p:nvPr/>
        </p:nvSpPr>
        <p:spPr>
          <a:xfrm>
            <a:off x="2523994" y="3802465"/>
            <a:ext cx="4077222" cy="438411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BE1BB20-C746-4A44-ADE5-008EAEDD46B3}"/>
              </a:ext>
            </a:extLst>
          </p:cNvPr>
          <p:cNvSpPr/>
          <p:nvPr/>
        </p:nvSpPr>
        <p:spPr>
          <a:xfrm>
            <a:off x="3410211" y="4253402"/>
            <a:ext cx="2777647" cy="438411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B0C77BA-E491-A947-9C81-A366AECC96D5}"/>
              </a:ext>
            </a:extLst>
          </p:cNvPr>
          <p:cNvSpPr/>
          <p:nvPr/>
        </p:nvSpPr>
        <p:spPr>
          <a:xfrm>
            <a:off x="4448306" y="4770508"/>
            <a:ext cx="749996" cy="438411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ADCA45FD-45F0-1A40-968B-441A70792600}"/>
              </a:ext>
            </a:extLst>
          </p:cNvPr>
          <p:cNvSpPr/>
          <p:nvPr/>
        </p:nvSpPr>
        <p:spPr>
          <a:xfrm>
            <a:off x="7152362" y="1954060"/>
            <a:ext cx="438411" cy="325485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D7D676-16FC-8144-AD56-6EA7CB5C763E}"/>
              </a:ext>
            </a:extLst>
          </p:cNvPr>
          <p:cNvSpPr txBox="1"/>
          <p:nvPr/>
        </p:nvSpPr>
        <p:spPr>
          <a:xfrm>
            <a:off x="7894009" y="2568062"/>
            <a:ext cx="40386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ý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Ong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tần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suất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spinach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chard , collard greens, ....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18138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72CF1-5282-6447-B6F1-CFA9BC2D9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Thế</a:t>
            </a:r>
            <a:r>
              <a:rPr lang="en-US" dirty="0"/>
              <a:t> Ong </a:t>
            </a:r>
            <a:r>
              <a:rPr lang="en-US" dirty="0" err="1"/>
              <a:t>choi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ra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 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91F967-A5A0-5F46-BE23-A8A49DEEB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14</a:t>
            </a:fld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292C2FE-E773-B74D-9E2F-EF4E62693B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20333" y="1418483"/>
            <a:ext cx="6016625" cy="500083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0A9175-7B18-3D4C-B620-C12D03990F66}"/>
              </a:ext>
            </a:extLst>
          </p:cNvPr>
          <p:cNvSpPr txBox="1"/>
          <p:nvPr/>
        </p:nvSpPr>
        <p:spPr>
          <a:xfrm>
            <a:off x="1981200" y="2507376"/>
            <a:ext cx="2023887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i="1">
                <a:latin typeface="Microsoft New Tai Lue" panose="020B0502040204020203" pitchFamily="34" charset="0"/>
                <a:ea typeface="KaiTi" panose="02010609060101010101" pitchFamily="49" charset="-122"/>
                <a:cs typeface="Microsoft New Tai Lue" panose="020B0502040204020203" pitchFamily="34" charset="0"/>
              </a:rPr>
              <a:t>空心菜</a:t>
            </a:r>
            <a:endParaRPr lang="en-US" altLang="ja-JP" sz="3200" i="1" dirty="0">
              <a:latin typeface="Microsoft New Tai Lue" panose="020B0502040204020203" pitchFamily="34" charset="0"/>
              <a:ea typeface="KaiTi" panose="02010609060101010101" pitchFamily="49" charset="-122"/>
              <a:cs typeface="Microsoft New Tai Lue" panose="020B0502040204020203" pitchFamily="34" charset="0"/>
            </a:endParaRPr>
          </a:p>
          <a:p>
            <a:r>
              <a:rPr lang="en-US" sz="3200" i="1" dirty="0">
                <a:latin typeface="Microsoft New Tai Lue" panose="020B0502040204020203" pitchFamily="34" charset="0"/>
                <a:ea typeface="KaiTi" panose="02010609060101010101" pitchFamily="49" charset="-122"/>
                <a:cs typeface="Microsoft New Tai Lue" panose="020B0502040204020203" pitchFamily="34" charset="0"/>
              </a:rPr>
              <a:t>kangkong</a:t>
            </a:r>
          </a:p>
          <a:p>
            <a:r>
              <a:rPr lang="en-US" sz="3200" b="1" dirty="0" err="1"/>
              <a:t>rau</a:t>
            </a:r>
            <a:r>
              <a:rPr lang="en-US" sz="3200" b="1" dirty="0"/>
              <a:t> </a:t>
            </a:r>
            <a:r>
              <a:rPr lang="en-US" sz="3200" b="1" dirty="0" err="1"/>
              <a:t>muống</a:t>
            </a:r>
            <a:endParaRPr lang="en-US" sz="3200" b="1" dirty="0"/>
          </a:p>
          <a:p>
            <a:r>
              <a:rPr lang="en-US" sz="32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2056361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914B2-7148-5046-A421-A08FBC650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Spinach, Chard, Collard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AF14C3-BC7D-084B-A1F4-2C90DAFA5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52DEEB2-1D27-644B-8766-97ADB433C01C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8B2B6F-C640-0B4F-AFE8-207E73122F8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7264" y="2028281"/>
            <a:ext cx="3391570" cy="28014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1AD25A-E91D-2D49-B70E-9D6500B54AFA}"/>
              </a:ext>
            </a:extLst>
          </p:cNvPr>
          <p:cNvSpPr txBox="1"/>
          <p:nvPr/>
        </p:nvSpPr>
        <p:spPr>
          <a:xfrm>
            <a:off x="644930" y="4829718"/>
            <a:ext cx="28762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Spinach (</a:t>
            </a:r>
            <a:r>
              <a:rPr lang="en-US" sz="2400" dirty="0" err="1"/>
              <a:t>rau</a:t>
            </a:r>
            <a:r>
              <a:rPr lang="en-US" sz="2400" dirty="0"/>
              <a:t> </a:t>
            </a:r>
            <a:r>
              <a:rPr lang="en-US" sz="2400" dirty="0" err="1"/>
              <a:t>chân</a:t>
            </a:r>
            <a:r>
              <a:rPr lang="en-US" sz="2400" dirty="0"/>
              <a:t> </a:t>
            </a:r>
            <a:r>
              <a:rPr lang="en-US" sz="2400" dirty="0" err="1"/>
              <a:t>vịt</a:t>
            </a:r>
            <a:r>
              <a:rPr lang="en-US" sz="2400" dirty="0"/>
              <a:t>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C71A88-9999-4F46-A473-15675D6EAD0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95592" y="1925354"/>
            <a:ext cx="3007290" cy="300729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27998B0-072B-1444-9764-ADAC3FA9F237}"/>
              </a:ext>
            </a:extLst>
          </p:cNvPr>
          <p:cNvSpPr txBox="1"/>
          <p:nvPr/>
        </p:nvSpPr>
        <p:spPr>
          <a:xfrm>
            <a:off x="4986754" y="4932644"/>
            <a:ext cx="22184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Collard (</a:t>
            </a:r>
            <a:r>
              <a:rPr lang="en-US" sz="2400" dirty="0" err="1"/>
              <a:t>cải</a:t>
            </a:r>
            <a:r>
              <a:rPr lang="en-US" sz="2400" dirty="0"/>
              <a:t> </a:t>
            </a:r>
            <a:r>
              <a:rPr lang="en-US" sz="2400" dirty="0" err="1"/>
              <a:t>búp</a:t>
            </a:r>
            <a:r>
              <a:rPr lang="en-US" sz="2400" dirty="0"/>
              <a:t>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AE7A030-9760-1C40-A800-F921A763D08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08723" y="1787567"/>
            <a:ext cx="3145077" cy="314507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BF10D5D-A061-2844-893B-29E00EA78FDE}"/>
              </a:ext>
            </a:extLst>
          </p:cNvPr>
          <p:cNvSpPr txBox="1"/>
          <p:nvPr/>
        </p:nvSpPr>
        <p:spPr>
          <a:xfrm>
            <a:off x="8169579" y="4932644"/>
            <a:ext cx="357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Chard (Rau </a:t>
            </a:r>
            <a:r>
              <a:rPr lang="en-US" sz="2400" dirty="0" err="1"/>
              <a:t>lá</a:t>
            </a:r>
            <a:r>
              <a:rPr lang="en-US" sz="2400" dirty="0"/>
              <a:t> </a:t>
            </a:r>
            <a:r>
              <a:rPr lang="en-US" sz="2400" dirty="0" err="1"/>
              <a:t>xanh</a:t>
            </a:r>
            <a:r>
              <a:rPr lang="en-US" sz="2400" dirty="0"/>
              <a:t> </a:t>
            </a:r>
            <a:r>
              <a:rPr lang="en-US" sz="2400" dirty="0" err="1"/>
              <a:t>Thuỵ</a:t>
            </a:r>
            <a:r>
              <a:rPr lang="en-US" sz="2400" dirty="0"/>
              <a:t> </a:t>
            </a:r>
            <a:r>
              <a:rPr lang="en-US" sz="2400" dirty="0" err="1"/>
              <a:t>Sĩ</a:t>
            </a:r>
            <a:r>
              <a:rPr lang="en-US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52313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945C7-FE53-864A-8C83-B17E1F0E6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embedding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C9B79-D5E1-044B-A7B7-458E3306E3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diễn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1 </a:t>
            </a:r>
            <a:r>
              <a:rPr lang="en-US" dirty="0" err="1"/>
              <a:t>từ</a:t>
            </a:r>
            <a:r>
              <a:rPr lang="en-US" dirty="0"/>
              <a:t> (</a:t>
            </a:r>
            <a:r>
              <a:rPr lang="en-US" dirty="0">
                <a:solidFill>
                  <a:srgbClr val="FF0000"/>
                </a:solidFill>
              </a:rPr>
              <a:t>word</a:t>
            </a:r>
            <a:r>
              <a:rPr lang="en-US" dirty="0"/>
              <a:t>)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vector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Khái</a:t>
            </a:r>
            <a:r>
              <a:rPr lang="en-US" dirty="0"/>
              <a:t> </a:t>
            </a:r>
            <a:r>
              <a:rPr lang="en-US" dirty="0" err="1"/>
              <a:t>niệm</a:t>
            </a:r>
            <a:r>
              <a:rPr lang="en-US" dirty="0"/>
              <a:t> embedding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“</a:t>
            </a:r>
            <a:r>
              <a:rPr lang="en-US" dirty="0" err="1"/>
              <a:t>nhúng</a:t>
            </a:r>
            <a:r>
              <a:rPr lang="en-US" dirty="0"/>
              <a:t>”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vector. </a:t>
            </a:r>
          </a:p>
          <a:p>
            <a:r>
              <a:rPr lang="en-US" dirty="0" err="1"/>
              <a:t>Đây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kỹ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rất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diễn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1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qua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xung</a:t>
            </a:r>
            <a:r>
              <a:rPr lang="en-US" dirty="0"/>
              <a:t> </a:t>
            </a:r>
            <a:r>
              <a:rPr lang="en-US" dirty="0" err="1"/>
              <a:t>quanh</a:t>
            </a:r>
            <a:r>
              <a:rPr lang="en-US" dirty="0"/>
              <a:t> </a:t>
            </a:r>
            <a:r>
              <a:rPr lang="en-US" dirty="0" err="1"/>
              <a:t>nó</a:t>
            </a:r>
            <a:r>
              <a:rPr lang="en-US" dirty="0"/>
              <a:t>. </a:t>
            </a:r>
          </a:p>
          <a:p>
            <a:r>
              <a:rPr lang="en-US" dirty="0" err="1"/>
              <a:t>Khái</a:t>
            </a:r>
            <a:r>
              <a:rPr lang="en-US" dirty="0"/>
              <a:t> </a:t>
            </a:r>
            <a:r>
              <a:rPr lang="en-US" dirty="0" err="1"/>
              <a:t>niệm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embedding</a:t>
            </a:r>
            <a:r>
              <a:rPr lang="en-US" dirty="0"/>
              <a:t> </a:t>
            </a:r>
            <a:r>
              <a:rPr lang="en-US" dirty="0" err="1"/>
              <a:t>ở</a:t>
            </a:r>
            <a:r>
              <a:rPr lang="en-US" dirty="0"/>
              <a:t> </a:t>
            </a:r>
            <a:r>
              <a:rPr lang="en-US" dirty="0" err="1"/>
              <a:t>đây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vector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diễn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BEFCEF-1426-224C-B4EC-A4F2AE68D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332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77E84-1C39-6148-B482-D66D2ABA9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Two-dimensional (t-SNE) projection of embeddings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EA285D-67FD-CF4B-9154-7C44A390B0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words are "</a:t>
            </a:r>
            <a:r>
              <a:rPr lang="en-US" b="1" dirty="0"/>
              <a:t>nearby in space</a:t>
            </a:r>
            <a:r>
              <a:rPr lang="en-US" dirty="0"/>
              <a:t>"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05A1FE-C56D-604B-9B92-4D39EA797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17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6DC8A7B-7D23-9D44-8511-A2FF6EFE711D}"/>
              </a:ext>
            </a:extLst>
          </p:cNvPr>
          <p:cNvGrpSpPr/>
          <p:nvPr/>
        </p:nvGrpSpPr>
        <p:grpSpPr>
          <a:xfrm>
            <a:off x="1010915" y="2642862"/>
            <a:ext cx="7482385" cy="3429000"/>
            <a:chOff x="1937841" y="3494632"/>
            <a:chExt cx="7482385" cy="34290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CCA3D1C-A141-104D-BDD6-0549D59ABF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937841" y="3560266"/>
              <a:ext cx="7206159" cy="329773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0002D8D-269A-A744-ADC4-8259E1217B2F}"/>
                </a:ext>
              </a:extLst>
            </p:cNvPr>
            <p:cNvSpPr/>
            <p:nvPr/>
          </p:nvSpPr>
          <p:spPr>
            <a:xfrm>
              <a:off x="1952626" y="3494632"/>
              <a:ext cx="7467600" cy="3429000"/>
            </a:xfrm>
            <a:prstGeom prst="rect">
              <a:avLst/>
            </a:prstGeom>
            <a:solidFill>
              <a:srgbClr val="00B0F0">
                <a:alpha val="10000"/>
              </a:srgbClr>
            </a:solidFill>
            <a:ln>
              <a:solidFill>
                <a:srgbClr val="00B0F0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9098536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855AF-6854-C24E-8050-05B6823E9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</a:t>
            </a:r>
            <a:r>
              <a:rPr lang="en-US" dirty="0" err="1"/>
              <a:t>và</a:t>
            </a:r>
            <a:r>
              <a:rPr lang="en-US" dirty="0"/>
              <a:t> vector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9A3FC-6A1B-7640-BFBC-2D6F75DF2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Co-occurrence matrix (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tạm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dịch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Ma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trận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đồng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hiện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)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là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công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cụ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dùng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để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biểu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diễn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vector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ngữ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nghĩa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của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một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từ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thông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qua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tần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suất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xuất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hiện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của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từ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đó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trong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một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ngữ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cảnh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cụ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thể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</a:p>
          <a:p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Có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2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dạng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Co-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occurent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matrix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thường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gặp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:</a:t>
            </a:r>
          </a:p>
          <a:p>
            <a:pPr lvl="1"/>
            <a:r>
              <a:rPr lang="en-US" b="1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Ma </a:t>
            </a:r>
            <a:r>
              <a:rPr lang="en-US" b="1" i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trận</a:t>
            </a:r>
            <a:r>
              <a:rPr lang="en-US" b="1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term-document.</a:t>
            </a:r>
          </a:p>
          <a:p>
            <a:pPr lvl="1"/>
            <a:r>
              <a:rPr lang="en-US" b="1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Ma </a:t>
            </a:r>
            <a:r>
              <a:rPr lang="en-US" b="1" i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trận</a:t>
            </a:r>
            <a:r>
              <a:rPr lang="en-US" b="1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word-word.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6A1DA5-025E-D244-9C54-64B87C9B1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98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A7DD0-8C40-504D-8D80-15E4A3EC7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chính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02CB1-115A-C843-9A56-1F632D359E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err="1"/>
              <a:t>Nghĩa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Vector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/ word embedding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TF-IDF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Word2Vec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Embedding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word embedding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giản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2BBCAB-0742-7B42-A3C8-C60BBBAD0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1390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1587B1B-9C4B-834A-8ED8-888D94AC5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diễn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ma </a:t>
            </a:r>
            <a:r>
              <a:rPr lang="en-US" dirty="0" err="1"/>
              <a:t>trận</a:t>
            </a:r>
            <a:r>
              <a:rPr lang="en-US" dirty="0"/>
              <a:t> term-documents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435298A-F230-1E47-8CA4-EC2F86E11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diễn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1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vựng</a:t>
            </a:r>
            <a:r>
              <a:rPr lang="en-US" dirty="0"/>
              <a:t>.</a:t>
            </a:r>
          </a:p>
          <a:p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cột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diễn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document (</a:t>
            </a:r>
            <a:r>
              <a:rPr lang="en-US" dirty="0" err="1"/>
              <a:t>tạm</a:t>
            </a:r>
            <a:r>
              <a:rPr lang="en-US" dirty="0"/>
              <a:t> </a:t>
            </a:r>
            <a:r>
              <a:rPr lang="en-US" dirty="0" err="1"/>
              <a:t>dịch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: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).</a:t>
            </a:r>
          </a:p>
          <a:p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ô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xét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cụ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6C2D42-5DBC-CB49-8B66-17E84087A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7481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1587B1B-9C4B-834A-8ED8-888D94AC5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435298A-F230-1E47-8CA4-EC2F86E11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Có</a:t>
            </a:r>
            <a:r>
              <a:rPr lang="en-US" dirty="0"/>
              <a:t> 4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D1: As you like it (W. Shakespeare).</a:t>
            </a:r>
          </a:p>
          <a:p>
            <a:pPr lvl="1"/>
            <a:r>
              <a:rPr lang="en-US" dirty="0"/>
              <a:t>D2: Twelfth Night (W. Shakespeare).</a:t>
            </a:r>
          </a:p>
          <a:p>
            <a:pPr lvl="1"/>
            <a:r>
              <a:rPr lang="en-US" dirty="0"/>
              <a:t>D3: Julius Caesar.</a:t>
            </a:r>
          </a:p>
          <a:p>
            <a:pPr lvl="1"/>
            <a:r>
              <a:rPr lang="en-US" dirty="0"/>
              <a:t>D4: Henry V. </a:t>
            </a:r>
          </a:p>
          <a:p>
            <a:endParaRPr lang="en-US" dirty="0"/>
          </a:p>
          <a:p>
            <a:r>
              <a:rPr lang="en-US" dirty="0" err="1"/>
              <a:t>Ghi</a:t>
            </a:r>
            <a:r>
              <a:rPr lang="en-US" dirty="0"/>
              <a:t> </a:t>
            </a:r>
            <a:r>
              <a:rPr lang="en-US" dirty="0" err="1"/>
              <a:t>chú</a:t>
            </a:r>
            <a:r>
              <a:rPr lang="en-US" dirty="0"/>
              <a:t>: D1 </a:t>
            </a:r>
            <a:r>
              <a:rPr lang="en-US" dirty="0" err="1"/>
              <a:t>và</a:t>
            </a:r>
            <a:r>
              <a:rPr lang="en-US" dirty="0"/>
              <a:t> D2 </a:t>
            </a:r>
            <a:r>
              <a:rPr lang="en-US" dirty="0" err="1"/>
              <a:t>là</a:t>
            </a:r>
            <a:r>
              <a:rPr lang="en-US" dirty="0"/>
              <a:t> 2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hài</a:t>
            </a:r>
            <a:r>
              <a:rPr lang="en-US" dirty="0"/>
              <a:t> </a:t>
            </a:r>
            <a:r>
              <a:rPr lang="en-US" dirty="0" err="1"/>
              <a:t>kịch</a:t>
            </a:r>
            <a:r>
              <a:rPr lang="en-US" dirty="0"/>
              <a:t>, </a:t>
            </a:r>
            <a:r>
              <a:rPr lang="en-US" dirty="0" err="1"/>
              <a:t>còn</a:t>
            </a:r>
            <a:r>
              <a:rPr lang="en-US" dirty="0"/>
              <a:t> D3 </a:t>
            </a:r>
            <a:r>
              <a:rPr lang="en-US" dirty="0" err="1"/>
              <a:t>và</a:t>
            </a:r>
            <a:r>
              <a:rPr lang="en-US" dirty="0"/>
              <a:t> D4 </a:t>
            </a:r>
            <a:r>
              <a:rPr lang="en-US" dirty="0" err="1"/>
              <a:t>là</a:t>
            </a:r>
            <a:r>
              <a:rPr lang="en-US" dirty="0"/>
              <a:t> 2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6C2D42-5DBC-CB49-8B66-17E84087A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6926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80F6F-B32E-0F4F-A9A3-4CE3F98D0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Term-document matrix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B67175-E1BB-2C4B-87DD-5CA777EA4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21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6BC214-16E0-0D41-A1E4-448939C54A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2318359"/>
            <a:ext cx="10675712" cy="18650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DBC887-6324-2641-8AD9-C0D2AAE77C36}"/>
              </a:ext>
            </a:extLst>
          </p:cNvPr>
          <p:cNvSpPr txBox="1"/>
          <p:nvPr/>
        </p:nvSpPr>
        <p:spPr>
          <a:xfrm>
            <a:off x="3219190" y="5034844"/>
            <a:ext cx="75429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Mỗi</a:t>
            </a:r>
            <a:r>
              <a:rPr lang="en-US" sz="2800" dirty="0"/>
              <a:t> </a:t>
            </a:r>
            <a:r>
              <a:rPr lang="en-US" sz="2800" dirty="0" err="1"/>
              <a:t>văn</a:t>
            </a:r>
            <a:r>
              <a:rPr lang="en-US" sz="2800" dirty="0"/>
              <a:t> </a:t>
            </a:r>
            <a:r>
              <a:rPr lang="en-US" sz="2800" dirty="0" err="1"/>
              <a:t>bản</a:t>
            </a:r>
            <a:r>
              <a:rPr lang="en-US" sz="2800" dirty="0"/>
              <a:t> </a:t>
            </a:r>
            <a:r>
              <a:rPr lang="en-US" sz="2800" dirty="0" err="1"/>
              <a:t>được</a:t>
            </a:r>
            <a:r>
              <a:rPr lang="en-US" sz="2800" dirty="0"/>
              <a:t> </a:t>
            </a:r>
            <a:r>
              <a:rPr lang="en-US" sz="2800" dirty="0" err="1"/>
              <a:t>biểu</a:t>
            </a:r>
            <a:r>
              <a:rPr lang="en-US" sz="2800" dirty="0"/>
              <a:t> </a:t>
            </a:r>
            <a:r>
              <a:rPr lang="en-US" sz="2800" dirty="0" err="1"/>
              <a:t>diễn</a:t>
            </a:r>
            <a:r>
              <a:rPr lang="en-US" sz="2800" dirty="0"/>
              <a:t> </a:t>
            </a:r>
            <a:r>
              <a:rPr lang="en-US" sz="2800" dirty="0" err="1"/>
              <a:t>thành</a:t>
            </a:r>
            <a:r>
              <a:rPr lang="en-US" sz="2800" dirty="0"/>
              <a:t> </a:t>
            </a:r>
            <a:r>
              <a:rPr lang="en-US" sz="2800" dirty="0" err="1"/>
              <a:t>dạng</a:t>
            </a:r>
            <a:r>
              <a:rPr lang="en-US" sz="2800" dirty="0"/>
              <a:t> vector </a:t>
            </a:r>
            <a:r>
              <a:rPr lang="en-US" sz="2800" dirty="0" err="1"/>
              <a:t>từ</a:t>
            </a:r>
            <a:r>
              <a:rPr lang="en-US" sz="2800" dirty="0"/>
              <a:t>.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D57EC86D-FF91-4646-AF6A-9BB994C9F13C}"/>
              </a:ext>
            </a:extLst>
          </p:cNvPr>
          <p:cNvSpPr/>
          <p:nvPr/>
        </p:nvSpPr>
        <p:spPr>
          <a:xfrm rot="16200000">
            <a:off x="6613101" y="925059"/>
            <a:ext cx="403888" cy="736812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411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28E1A-A227-524C-A09C-344BC1C67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xét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12B32-62C8-3847-9D70-1ABAB6B9B6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hài</a:t>
            </a:r>
            <a:r>
              <a:rPr lang="en-US" dirty="0"/>
              <a:t> </a:t>
            </a:r>
            <a:r>
              <a:rPr lang="en-US" dirty="0" err="1"/>
              <a:t>kịch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Shakespeare, </a:t>
            </a:r>
            <a:r>
              <a:rPr lang="en-US" dirty="0" err="1"/>
              <a:t>chữ</a:t>
            </a:r>
            <a:r>
              <a:rPr lang="en-US" dirty="0"/>
              <a:t> “fool”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rất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As you like it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36 </a:t>
            </a:r>
            <a:r>
              <a:rPr lang="en-US" dirty="0" err="1"/>
              <a:t>lần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Twelfth night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58 </a:t>
            </a:r>
            <a:r>
              <a:rPr lang="en-US" dirty="0" err="1"/>
              <a:t>lần</a:t>
            </a:r>
            <a:r>
              <a:rPr lang="en-US" dirty="0"/>
              <a:t>.</a:t>
            </a:r>
          </a:p>
          <a:p>
            <a:r>
              <a:rPr lang="en-US" dirty="0" err="1"/>
              <a:t>Ở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, </a:t>
            </a:r>
            <a:r>
              <a:rPr lang="en-US" dirty="0" err="1"/>
              <a:t>chữ</a:t>
            </a:r>
            <a:r>
              <a:rPr lang="en-US" dirty="0"/>
              <a:t> “good”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Julius Caesar:  62 </a:t>
            </a:r>
            <a:r>
              <a:rPr lang="en-US" dirty="0" err="1"/>
              <a:t>lần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Henry V.: 89 </a:t>
            </a:r>
            <a:r>
              <a:rPr lang="en-US" dirty="0" err="1"/>
              <a:t>lần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 </a:t>
            </a:r>
            <a:r>
              <a:rPr lang="en-US" dirty="0" err="1">
                <a:sym typeface="Wingdings" pitchFamily="2" charset="2"/>
              </a:rPr>
              <a:t>hai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văn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bản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được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xem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là</a:t>
            </a:r>
            <a:r>
              <a:rPr lang="en-US" dirty="0">
                <a:sym typeface="Wingdings" pitchFamily="2" charset="2"/>
              </a:rPr>
              <a:t> “</a:t>
            </a:r>
            <a:r>
              <a:rPr lang="en-US" dirty="0" err="1">
                <a:sym typeface="Wingdings" pitchFamily="2" charset="2"/>
              </a:rPr>
              <a:t>tương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tự</a:t>
            </a:r>
            <a:r>
              <a:rPr lang="en-US" dirty="0">
                <a:sym typeface="Wingdings" pitchFamily="2" charset="2"/>
              </a:rPr>
              <a:t>” </a:t>
            </a:r>
            <a:r>
              <a:rPr lang="en-US" dirty="0" err="1">
                <a:sym typeface="Wingdings" pitchFamily="2" charset="2"/>
              </a:rPr>
              <a:t>nhau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nếu</a:t>
            </a:r>
            <a:r>
              <a:rPr lang="en-US" dirty="0">
                <a:sym typeface="Wingdings" pitchFamily="2" charset="2"/>
              </a:rPr>
              <a:t> vector </a:t>
            </a:r>
            <a:r>
              <a:rPr lang="en-US" dirty="0" err="1">
                <a:sym typeface="Wingdings" pitchFamily="2" charset="2"/>
              </a:rPr>
              <a:t>biểu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diễn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từ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của</a:t>
            </a:r>
            <a:r>
              <a:rPr lang="en-US" dirty="0">
                <a:sym typeface="Wingdings" pitchFamily="2" charset="2"/>
              </a:rPr>
              <a:t> 2 </a:t>
            </a:r>
            <a:r>
              <a:rPr lang="en-US" dirty="0" err="1">
                <a:sym typeface="Wingdings" pitchFamily="2" charset="2"/>
              </a:rPr>
              <a:t>văn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bản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tương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tự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nhau</a:t>
            </a:r>
            <a:r>
              <a:rPr lang="en-US" dirty="0">
                <a:sym typeface="Wingdings" pitchFamily="2" charset="2"/>
              </a:rPr>
              <a:t>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1DAE7A-D4D0-EC48-8BC8-B1ED9DF23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362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00BCE-642D-C44C-840C-D6829D42B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document vectors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4CDE20-00C8-2E48-8401-6D6E8955D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23</a:t>
            </a:fld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3437B9-A098-594A-81E0-749264CFBC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63161" y="1828800"/>
            <a:ext cx="10629903" cy="4318397"/>
          </a:xfrm>
        </p:spPr>
      </p:pic>
    </p:spTree>
    <p:extLst>
      <p:ext uri="{BB962C8B-B14F-4D97-AF65-F5344CB8AC3E}">
        <p14:creationId xmlns:p14="http://schemas.microsoft.com/office/powerpoint/2010/main" val="19881074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C21B6-3649-D346-9F2B-E17BBB85A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Word-word co-occurrence matrix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7C055B2-1FD4-2D4F-A10B-BB52E40B77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diễn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1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đích</a:t>
            </a:r>
            <a:r>
              <a:rPr lang="en-US" dirty="0"/>
              <a:t> (target)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vựng</a:t>
            </a:r>
            <a:r>
              <a:rPr lang="en-US" dirty="0"/>
              <a:t>.</a:t>
            </a:r>
          </a:p>
          <a:p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cột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diễn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vựng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(context)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đích</a:t>
            </a:r>
            <a:r>
              <a:rPr lang="en-US" dirty="0"/>
              <a:t>. </a:t>
            </a:r>
          </a:p>
          <a:p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ô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2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1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A12F3-6E53-AD4D-B744-1B863EAC2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667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9C710-6926-5645-B5FB-977D620EB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DBE2F-8E98-7549-B14A-81922C30A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: cherry, strawberry, digital </a:t>
            </a:r>
            <a:r>
              <a:rPr lang="en-US" dirty="0" err="1"/>
              <a:t>và</a:t>
            </a:r>
            <a:r>
              <a:rPr lang="en-US" dirty="0"/>
              <a:t> information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đích</a:t>
            </a:r>
            <a:r>
              <a:rPr lang="en-US" dirty="0"/>
              <a:t>.</a:t>
            </a:r>
          </a:p>
          <a:p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xung</a:t>
            </a:r>
            <a:r>
              <a:rPr lang="en-US" dirty="0"/>
              <a:t> </a:t>
            </a:r>
            <a:r>
              <a:rPr lang="en-US" dirty="0" err="1"/>
              <a:t>quanh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đích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4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lượt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trái</a:t>
            </a:r>
            <a:r>
              <a:rPr lang="en-US" dirty="0"/>
              <a:t>,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đích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CDADD-B759-4144-B3D3-29708B357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25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3F3672-E153-584F-BA86-6C4A09C5C8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21439" y="3948058"/>
            <a:ext cx="9749121" cy="137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9723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C21B6-3649-D346-9F2B-E17BBB85A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Word-word co-occurrence matrix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A12F3-6E53-AD4D-B744-1B863EAC2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26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DF0A4B-CEE4-614B-A941-7C715EF2BF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1235" y="2402220"/>
            <a:ext cx="10272565" cy="15184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7DBAB52-61A4-8C4E-9D00-13A9C3A1B405}"/>
              </a:ext>
            </a:extLst>
          </p:cNvPr>
          <p:cNvSpPr txBox="1"/>
          <p:nvPr/>
        </p:nvSpPr>
        <p:spPr>
          <a:xfrm>
            <a:off x="1081235" y="1437131"/>
            <a:ext cx="97703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trận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Co-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occurent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cherry, strawberry, digital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information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Wikipedia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797C56-6D6C-3A48-8609-096C0842922A}"/>
              </a:ext>
            </a:extLst>
          </p:cNvPr>
          <p:cNvSpPr/>
          <p:nvPr/>
        </p:nvSpPr>
        <p:spPr>
          <a:xfrm>
            <a:off x="1081235" y="4082041"/>
            <a:ext cx="105156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/>
              <a:t>Ví</a:t>
            </a:r>
            <a:r>
              <a:rPr lang="en-US" sz="2400" dirty="0"/>
              <a:t> </a:t>
            </a:r>
            <a:r>
              <a:rPr lang="en-US" sz="2400" dirty="0" err="1"/>
              <a:t>dụ</a:t>
            </a:r>
            <a:r>
              <a:rPr lang="en-US" sz="2400" dirty="0"/>
              <a:t> </a:t>
            </a:r>
            <a:r>
              <a:rPr lang="en-US" sz="2400" dirty="0" err="1"/>
              <a:t>về</a:t>
            </a:r>
            <a:r>
              <a:rPr lang="en-US" sz="2400" dirty="0"/>
              <a:t> </a:t>
            </a:r>
            <a:r>
              <a:rPr lang="en-US" sz="2400" dirty="0" err="1"/>
              <a:t>sự</a:t>
            </a:r>
            <a:r>
              <a:rPr lang="en-US" sz="2400" dirty="0"/>
              <a:t> </a:t>
            </a:r>
            <a:r>
              <a:rPr lang="en-US" sz="2400" dirty="0" err="1"/>
              <a:t>xuất</a:t>
            </a:r>
            <a:r>
              <a:rPr lang="en-US" sz="2400" dirty="0"/>
              <a:t> </a:t>
            </a:r>
            <a:r>
              <a:rPr lang="en-US" sz="2400" dirty="0" err="1"/>
              <a:t>hiện</a:t>
            </a:r>
            <a:r>
              <a:rPr lang="en-US" sz="2400" dirty="0"/>
              <a:t> </a:t>
            </a:r>
            <a:r>
              <a:rPr lang="en-US" sz="2400" dirty="0" err="1"/>
              <a:t>của</a:t>
            </a:r>
            <a:r>
              <a:rPr lang="en-US" sz="2400" dirty="0"/>
              <a:t> </a:t>
            </a:r>
            <a:r>
              <a:rPr lang="en-US" sz="2400" dirty="0" err="1"/>
              <a:t>từ</a:t>
            </a:r>
            <a:r>
              <a:rPr lang="en-US" sz="2400" dirty="0"/>
              <a:t> pie (context) </a:t>
            </a:r>
            <a:r>
              <a:rPr lang="en-US" sz="2400" dirty="0" err="1"/>
              <a:t>xung</a:t>
            </a:r>
            <a:r>
              <a:rPr lang="en-US" sz="2400" dirty="0"/>
              <a:t> </a:t>
            </a:r>
            <a:r>
              <a:rPr lang="en-US" sz="2400" dirty="0" err="1"/>
              <a:t>quanh</a:t>
            </a:r>
            <a:r>
              <a:rPr lang="en-US" sz="2400" dirty="0"/>
              <a:t> </a:t>
            </a:r>
            <a:r>
              <a:rPr lang="en-US" sz="2400" dirty="0" err="1"/>
              <a:t>từ</a:t>
            </a:r>
            <a:r>
              <a:rPr lang="en-US" sz="2400" dirty="0"/>
              <a:t> digital. </a:t>
            </a:r>
            <a:r>
              <a:rPr lang="en-US" sz="2400" dirty="0" err="1"/>
              <a:t>Giả</a:t>
            </a:r>
            <a:r>
              <a:rPr lang="en-US" sz="2400" dirty="0"/>
              <a:t> </a:t>
            </a:r>
            <a:r>
              <a:rPr lang="en-US" sz="2400" dirty="0" err="1"/>
              <a:t>định</a:t>
            </a:r>
            <a:r>
              <a:rPr lang="en-US" sz="2400" dirty="0"/>
              <a:t> </a:t>
            </a:r>
            <a:r>
              <a:rPr lang="en-US" sz="2400" dirty="0" err="1"/>
              <a:t>ngữ</a:t>
            </a:r>
            <a:r>
              <a:rPr lang="en-US" sz="2400" dirty="0"/>
              <a:t> </a:t>
            </a:r>
            <a:r>
              <a:rPr lang="en-US" sz="2400" dirty="0" err="1"/>
              <a:t>cảnh</a:t>
            </a:r>
            <a:r>
              <a:rPr lang="en-US" sz="2400" dirty="0"/>
              <a:t> </a:t>
            </a:r>
            <a:r>
              <a:rPr lang="en-US" sz="2400" dirty="0" err="1"/>
              <a:t>là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F0000"/>
                </a:solidFill>
              </a:rPr>
              <a:t>4 </a:t>
            </a:r>
            <a:r>
              <a:rPr lang="en-US" sz="2400" dirty="0" err="1">
                <a:solidFill>
                  <a:srgbClr val="FF0000"/>
                </a:solidFill>
              </a:rPr>
              <a:t>từ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xung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quanh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/>
              <a:t>từ</a:t>
            </a:r>
            <a:r>
              <a:rPr lang="en-US" sz="2400" dirty="0"/>
              <a:t> digital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 love a </a:t>
            </a:r>
            <a:r>
              <a:rPr lang="en-US" sz="2400" b="1" dirty="0"/>
              <a:t>digital</a:t>
            </a:r>
            <a:r>
              <a:rPr lang="en-US" sz="2400" dirty="0"/>
              <a:t> </a:t>
            </a:r>
            <a:r>
              <a:rPr lang="en-US" sz="2400" i="1" dirty="0"/>
              <a:t>pie</a:t>
            </a:r>
            <a:r>
              <a:rPr lang="en-US" sz="2400" dirty="0"/>
              <a:t>.....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What's </a:t>
            </a:r>
            <a:r>
              <a:rPr lang="en-US" sz="2400" b="1" dirty="0"/>
              <a:t>digital</a:t>
            </a:r>
            <a:r>
              <a:rPr lang="en-US" sz="2400" dirty="0"/>
              <a:t> is often a </a:t>
            </a:r>
            <a:r>
              <a:rPr lang="en-US" sz="2400" i="1" dirty="0"/>
              <a:t>pie</a:t>
            </a:r>
            <a:r>
              <a:rPr lang="en-US" sz="2400" dirty="0"/>
              <a:t>.....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May I have some </a:t>
            </a:r>
            <a:r>
              <a:rPr lang="en-US" sz="2400" b="1" dirty="0"/>
              <a:t>digital</a:t>
            </a:r>
            <a:r>
              <a:rPr lang="en-US" sz="2400" dirty="0"/>
              <a:t> </a:t>
            </a:r>
            <a:r>
              <a:rPr lang="en-US" sz="2400" i="1" dirty="0"/>
              <a:t>pie....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Digital</a:t>
            </a:r>
            <a:r>
              <a:rPr lang="en-US" sz="2400" dirty="0"/>
              <a:t> world necessitates </a:t>
            </a:r>
            <a:r>
              <a:rPr lang="en-US" sz="2400" i="1" dirty="0"/>
              <a:t>pie</a:t>
            </a:r>
            <a:r>
              <a:rPr lang="en-US" sz="2400" dirty="0"/>
              <a:t> eating ....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There's something </a:t>
            </a:r>
            <a:r>
              <a:rPr lang="en-US" sz="2400" b="1" dirty="0"/>
              <a:t>digital</a:t>
            </a:r>
            <a:r>
              <a:rPr lang="en-US" sz="2400" dirty="0"/>
              <a:t> about this </a:t>
            </a:r>
            <a:r>
              <a:rPr lang="en-US" sz="2400" i="1" dirty="0"/>
              <a:t>pie</a:t>
            </a:r>
            <a:r>
              <a:rPr lang="en-US" sz="2400" dirty="0"/>
              <a:t> .....</a:t>
            </a:r>
          </a:p>
        </p:txBody>
      </p:sp>
    </p:spTree>
    <p:extLst>
      <p:ext uri="{BB962C8B-B14F-4D97-AF65-F5344CB8AC3E}">
        <p14:creationId xmlns:p14="http://schemas.microsoft.com/office/powerpoint/2010/main" val="37233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969F5-B1B3-F444-B2F1-9A7B4E62C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words vectors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8AEFA-41A7-1949-8E68-A3DDAAF6F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27</a:t>
            </a:fld>
            <a:endParaRPr lang="en-US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53158062-9240-3847-9E4D-1F3EA246D2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82240" y="1690688"/>
            <a:ext cx="5329784" cy="3762201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43E1D41-09F4-2142-95E2-F08F56179B44}"/>
              </a:ext>
            </a:extLst>
          </p:cNvPr>
          <p:cNvSpPr txBox="1"/>
          <p:nvPr/>
        </p:nvSpPr>
        <p:spPr>
          <a:xfrm>
            <a:off x="944564" y="5457282"/>
            <a:ext cx="997741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tương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đồng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 vector </a:t>
            </a:r>
            <a:r>
              <a:rPr lang="en-US" sz="28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nào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?</a:t>
            </a:r>
          </a:p>
          <a:p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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Độ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đo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tương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đồng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.</a:t>
            </a: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06816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6DD50-8D26-D747-A5D4-D32192C90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Cosine similarity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232E08-609C-B648-85CC-F391A16BD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28</a:t>
            </a:fld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2466A4-1777-1443-8CBB-FF6C8724FF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8108" y="1814805"/>
            <a:ext cx="5502492" cy="21062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85144E-3307-D645-BD32-46E70B180197}"/>
              </a:ext>
            </a:extLst>
          </p:cNvPr>
          <p:cNvSpPr txBox="1"/>
          <p:nvPr/>
        </p:nvSpPr>
        <p:spPr>
          <a:xfrm>
            <a:off x="8267179" y="1506022"/>
            <a:ext cx="21739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dot product !!</a:t>
            </a:r>
          </a:p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vô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6C49178-57A2-3141-84CC-1CF0E31C6DF4}"/>
              </a:ext>
            </a:extLst>
          </p:cNvPr>
          <p:cNvCxnSpPr/>
          <p:nvPr/>
        </p:nvCxnSpPr>
        <p:spPr>
          <a:xfrm flipH="1">
            <a:off x="7227518" y="1814805"/>
            <a:ext cx="876822" cy="427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2D50FA8F-6ECD-9344-BF29-AE92E063A5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8040" y="4944526"/>
            <a:ext cx="9255919" cy="11348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9FB78DA-6F4A-E545-A805-71F3B210EF8C}"/>
              </a:ext>
            </a:extLst>
          </p:cNvPr>
          <p:cNvSpPr txBox="1"/>
          <p:nvPr/>
        </p:nvSpPr>
        <p:spPr>
          <a:xfrm>
            <a:off x="1139868" y="3832609"/>
            <a:ext cx="26853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dài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vector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840C182-3B45-5849-9585-B105E5837A8D}"/>
              </a:ext>
            </a:extLst>
          </p:cNvPr>
          <p:cNvCxnSpPr>
            <a:stCxn id="11" idx="3"/>
          </p:cNvCxnSpPr>
          <p:nvPr/>
        </p:nvCxnSpPr>
        <p:spPr>
          <a:xfrm flipV="1">
            <a:off x="3825219" y="3244241"/>
            <a:ext cx="1285400" cy="8192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5506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1E77F-EB2A-6340-8624-AB5279D7A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trọng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B3C7AA-995E-E840-AE00-801E9AF95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Word: </a:t>
            </a:r>
            <a:r>
              <a:rPr lang="en-US" dirty="0" err="1"/>
              <a:t>từ</a:t>
            </a:r>
            <a:r>
              <a:rPr lang="en-US" dirty="0"/>
              <a:t>.</a:t>
            </a:r>
          </a:p>
          <a:p>
            <a:r>
              <a:rPr lang="en-US" dirty="0"/>
              <a:t>Lemma: </a:t>
            </a:r>
            <a:r>
              <a:rPr lang="en-US" dirty="0" err="1"/>
              <a:t>Gốc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. </a:t>
            </a:r>
          </a:p>
          <a:p>
            <a:r>
              <a:rPr lang="en-US" dirty="0"/>
              <a:t>Sense: </a:t>
            </a:r>
            <a:r>
              <a:rPr lang="en-US" dirty="0" err="1"/>
              <a:t>mặt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. </a:t>
            </a:r>
          </a:p>
          <a:p>
            <a:r>
              <a:rPr lang="en-US" dirty="0"/>
              <a:t>Definition: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422392-8FCC-9647-A4FE-046BC28A0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6478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23BFB-4E78-CF45-8908-839AA94E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ý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B1231-72ED-5149-8423-DE04BE327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cosine = -1 </a:t>
            </a:r>
            <a:r>
              <a:rPr lang="en-US" dirty="0">
                <a:sym typeface="Wingdings" pitchFamily="2" charset="2"/>
              </a:rPr>
              <a:t> 2 vector </a:t>
            </a:r>
            <a:r>
              <a:rPr lang="en-US" dirty="0" err="1">
                <a:sym typeface="Wingdings" pitchFamily="2" charset="2"/>
              </a:rPr>
              <a:t>ngược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nhau</a:t>
            </a:r>
            <a:r>
              <a:rPr lang="en-US" dirty="0">
                <a:sym typeface="Wingdings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sym typeface="Wingdings" pitchFamily="2" charset="2"/>
              </a:rPr>
              <a:t>Giá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trị</a:t>
            </a:r>
            <a:r>
              <a:rPr lang="en-US" dirty="0">
                <a:sym typeface="Wingdings" pitchFamily="2" charset="2"/>
              </a:rPr>
              <a:t> cosine = 1  2 vector </a:t>
            </a:r>
            <a:r>
              <a:rPr lang="en-US" dirty="0" err="1">
                <a:sym typeface="Wingdings" pitchFamily="2" charset="2"/>
              </a:rPr>
              <a:t>giống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nhau</a:t>
            </a:r>
            <a:r>
              <a:rPr lang="en-US" dirty="0">
                <a:sym typeface="Wingdings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sym typeface="Wingdings" pitchFamily="2" charset="2"/>
              </a:rPr>
              <a:t>Giá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trị</a:t>
            </a:r>
            <a:r>
              <a:rPr lang="en-US" dirty="0">
                <a:sym typeface="Wingdings" pitchFamily="2" charset="2"/>
              </a:rPr>
              <a:t> cosine = 0  2 vector </a:t>
            </a:r>
            <a:r>
              <a:rPr lang="en-US" dirty="0" err="1">
                <a:sym typeface="Wingdings" pitchFamily="2" charset="2"/>
              </a:rPr>
              <a:t>trực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giao</a:t>
            </a:r>
            <a:r>
              <a:rPr lang="en-US" dirty="0">
                <a:sym typeface="Wingdings" pitchFamily="2" charset="2"/>
              </a:rPr>
              <a:t>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632FA-C3A3-1D47-8976-56F15D22B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1200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Cosine examples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5105988"/>
              </p:ext>
            </p:extLst>
          </p:nvPr>
        </p:nvGraphicFramePr>
        <p:xfrm>
          <a:off x="6742134" y="586062"/>
          <a:ext cx="48006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34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96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97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005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computer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2400" b="1" dirty="0"/>
                        <a:t>cherry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442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FF0000"/>
                          </a:solidFill>
                        </a:rPr>
                        <a:t>digital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1683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1670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002060"/>
                          </a:solidFill>
                        </a:rPr>
                        <a:t>information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3982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3325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24000" y="5562600"/>
            <a:ext cx="1981200" cy="342900"/>
          </a:xfrm>
          <a:prstGeom prst="rect">
            <a:avLst/>
          </a:prstGeom>
        </p:spPr>
        <p:txBody>
          <a:bodyPr/>
          <a:lstStyle/>
          <a:p>
            <a:fld id="{10F35DC5-7E65-8247-99AB-4E984F8A921E}" type="slidenum">
              <a:rPr lang="en-US" smtClean="0"/>
              <a:pPr/>
              <a:t>30</a:t>
            </a:fld>
            <a:endParaRPr lang="en-US"/>
          </a:p>
        </p:txBody>
      </p:sp>
      <p:graphicFrame>
        <p:nvGraphicFramePr>
          <p:cNvPr id="10" name="Content Placeholder 3"/>
          <p:cNvGraphicFramePr>
            <a:graphicFrameLocks noChangeAspect="1"/>
          </p:cNvGraphicFramePr>
          <p:nvPr/>
        </p:nvGraphicFramePr>
        <p:xfrm>
          <a:off x="526511" y="1568463"/>
          <a:ext cx="5430315" cy="1250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7" name="Equation" r:id="rId3" imgW="2921000" imgH="673100" progId="Equation.3">
                  <p:embed/>
                </p:oleObj>
              </mc:Choice>
              <mc:Fallback>
                <p:oleObj name="Equation" r:id="rId3" imgW="2921000" imgH="673100" progId="Equation.3">
                  <p:embed/>
                  <p:pic>
                    <p:nvPicPr>
                      <p:cNvPr id="10" name="Content Placeholder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6511" y="1568463"/>
                        <a:ext cx="5430315" cy="125093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F0937C0B-C150-4844-87D6-977C6E6585B3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65366"/>
          <a:stretch/>
        </p:blipFill>
        <p:spPr>
          <a:xfrm>
            <a:off x="291230" y="4770773"/>
            <a:ext cx="3908187" cy="96327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FF90E6A-513A-0648-8C3B-0813DAC706B0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61565"/>
          <a:stretch/>
        </p:blipFill>
        <p:spPr>
          <a:xfrm>
            <a:off x="291230" y="3171501"/>
            <a:ext cx="4197339" cy="96043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D5DFE6E-8C40-3244-B28B-FEDAD8994A54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8536"/>
          <a:stretch/>
        </p:blipFill>
        <p:spPr>
          <a:xfrm>
            <a:off x="4488569" y="3147278"/>
            <a:ext cx="7050773" cy="100888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CFC8552-69D2-304E-91BE-7A5B7F77A16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992"/>
          <a:stretch/>
        </p:blipFill>
        <p:spPr>
          <a:xfrm>
            <a:off x="4255012" y="4729097"/>
            <a:ext cx="7936988" cy="105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6771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C1098-6E16-1E45-BAEF-458E5DA5F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10058400" cy="907196"/>
          </a:xfrm>
        </p:spPr>
        <p:txBody>
          <a:bodyPr>
            <a:normAutofit fontScale="90000"/>
          </a:bodyPr>
          <a:lstStyle/>
          <a:p>
            <a:r>
              <a:rPr lang="en-US" dirty="0"/>
              <a:t>Visualizing cosines </a:t>
            </a:r>
            <a:br>
              <a:rPr lang="en-US" dirty="0"/>
            </a:br>
            <a:r>
              <a:rPr lang="en-US" dirty="0"/>
              <a:t>(well, angles)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0D0F5D-49EF-864D-B2EF-D35EDB6298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1880" y="2116871"/>
            <a:ext cx="10451576" cy="4121150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1DE9E4-1AEC-8642-8E62-BAAB19FF6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0233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C14DA-A0C9-9E4B-AB0E-9437A5C33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cosine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131AF-AB0C-3343-B085-C5849F760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36058" cy="4351338"/>
          </a:xfrm>
        </p:spPr>
        <p:txBody>
          <a:bodyPr/>
          <a:lstStyle/>
          <a:p>
            <a:r>
              <a:rPr lang="en-US" dirty="0"/>
              <a:t>Cosine </a:t>
            </a:r>
            <a:r>
              <a:rPr lang="en-US" dirty="0" err="1"/>
              <a:t>dựa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phép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dot product. </a:t>
            </a:r>
          </a:p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dot product:</a:t>
            </a:r>
          </a:p>
          <a:p>
            <a:pPr lvl="1"/>
            <a:r>
              <a:rPr lang="en-US" i="1" dirty="0"/>
              <a:t>Dot product </a:t>
            </a:r>
            <a:r>
              <a:rPr lang="en-US" b="1" i="1" dirty="0"/>
              <a:t>is higher </a:t>
            </a:r>
            <a:r>
              <a:rPr lang="en-US" i="1" dirty="0"/>
              <a:t>if a vector </a:t>
            </a:r>
            <a:r>
              <a:rPr lang="en-US" b="1" i="1" dirty="0"/>
              <a:t>is longer </a:t>
            </a:r>
            <a:r>
              <a:rPr lang="en-US" i="1" dirty="0"/>
              <a:t>(has higher values in many dimension).</a:t>
            </a:r>
          </a:p>
          <a:p>
            <a:pPr lvl="1"/>
            <a:r>
              <a:rPr lang="en-US" b="1" i="1" dirty="0"/>
              <a:t>Frequent words </a:t>
            </a:r>
            <a:r>
              <a:rPr lang="en-US" i="1" dirty="0"/>
              <a:t>(of, the, you) have </a:t>
            </a:r>
            <a:r>
              <a:rPr lang="en-US" b="1" i="1" dirty="0"/>
              <a:t>long vectors </a:t>
            </a:r>
            <a:r>
              <a:rPr lang="en-US" i="1" dirty="0"/>
              <a:t>(since they occur many times with other words).</a:t>
            </a:r>
            <a:endParaRPr lang="en-US" dirty="0"/>
          </a:p>
          <a:p>
            <a:pPr>
              <a:buFont typeface="Wingdings" pitchFamily="2" charset="2"/>
              <a:buChar char="è"/>
            </a:pPr>
            <a:r>
              <a:rPr lang="en-US" dirty="0" err="1">
                <a:sym typeface="Wingdings" pitchFamily="2" charset="2"/>
              </a:rPr>
              <a:t>Như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vậy</a:t>
            </a:r>
            <a:r>
              <a:rPr lang="en-US" dirty="0">
                <a:sym typeface="Wingdings" pitchFamily="2" charset="2"/>
              </a:rPr>
              <a:t>, </a:t>
            </a:r>
            <a:r>
              <a:rPr lang="en-US" dirty="0" err="1">
                <a:sym typeface="Wingdings" pitchFamily="2" charset="2"/>
              </a:rPr>
              <a:t>sự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xuất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hiện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của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các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từ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như</a:t>
            </a:r>
            <a:r>
              <a:rPr lang="en-US" dirty="0">
                <a:sym typeface="Wingdings" pitchFamily="2" charset="2"/>
              </a:rPr>
              <a:t>: </a:t>
            </a:r>
            <a:r>
              <a:rPr lang="en-US" i="1" dirty="0">
                <a:sym typeface="Wingdings" pitchFamily="2" charset="2"/>
              </a:rPr>
              <a:t>of, the </a:t>
            </a:r>
            <a:r>
              <a:rPr lang="en-US" dirty="0" err="1">
                <a:sym typeface="Wingdings" pitchFamily="2" charset="2"/>
              </a:rPr>
              <a:t>sẽ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cho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kết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quả</a:t>
            </a:r>
            <a:r>
              <a:rPr lang="en-US" dirty="0">
                <a:sym typeface="Wingdings" pitchFamily="2" charset="2"/>
              </a:rPr>
              <a:t> dot product </a:t>
            </a:r>
            <a:r>
              <a:rPr lang="en-US" dirty="0" err="1">
                <a:sym typeface="Wingdings" pitchFamily="2" charset="2"/>
              </a:rPr>
              <a:t>cao</a:t>
            </a:r>
            <a:r>
              <a:rPr lang="en-US" dirty="0">
                <a:sym typeface="Wingdings" pitchFamily="2" charset="2"/>
              </a:rPr>
              <a:t>  </a:t>
            </a:r>
            <a:r>
              <a:rPr lang="en-US" dirty="0" err="1">
                <a:sym typeface="Wingdings" pitchFamily="2" charset="2"/>
              </a:rPr>
              <a:t>giá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trị</a:t>
            </a:r>
            <a:r>
              <a:rPr lang="en-US" dirty="0">
                <a:sym typeface="Wingdings" pitchFamily="2" charset="2"/>
              </a:rPr>
              <a:t> cosine </a:t>
            </a:r>
            <a:r>
              <a:rPr lang="en-US" dirty="0" err="1">
                <a:sym typeface="Wingdings" pitchFamily="2" charset="2"/>
              </a:rPr>
              <a:t>cao</a:t>
            </a:r>
            <a:r>
              <a:rPr lang="en-US" dirty="0">
                <a:sym typeface="Wingdings" pitchFamily="2" charset="2"/>
              </a:rPr>
              <a:t>.</a:t>
            </a:r>
          </a:p>
          <a:p>
            <a:pPr lvl="1"/>
            <a:r>
              <a:rPr lang="en-US" dirty="0" err="1">
                <a:sym typeface="Wingdings" pitchFamily="2" charset="2"/>
              </a:rPr>
              <a:t>Các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từ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như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i="1" dirty="0">
                <a:sym typeface="Wingdings" pitchFamily="2" charset="2"/>
              </a:rPr>
              <a:t>of, the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có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thực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sự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mang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nhiều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ý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nghĩa</a:t>
            </a:r>
            <a:r>
              <a:rPr lang="en-US" dirty="0">
                <a:sym typeface="Wingdings" pitchFamily="2" charset="2"/>
              </a:rPr>
              <a:t> ??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ED89E1-15CD-3C47-8D06-641485D97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7107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E77D8-99F5-EF47-AD92-8D75862B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kỹ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nhúng</a:t>
            </a:r>
            <a:r>
              <a:rPr lang="en-US" dirty="0"/>
              <a:t> </a:t>
            </a:r>
            <a:r>
              <a:rPr lang="en-US" dirty="0" err="1"/>
              <a:t>từ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4558D7-F7E8-F246-AFBE-5D83993226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tf-idf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0AEF8B-D634-5148-98BD-F5A3EB26F2B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Kỹ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trọng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dựa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đếm</a:t>
            </a:r>
            <a:r>
              <a:rPr lang="en-US" dirty="0"/>
              <a:t> </a:t>
            </a:r>
            <a:r>
              <a:rPr lang="en-US" dirty="0" err="1"/>
              <a:t>tần</a:t>
            </a:r>
            <a:r>
              <a:rPr lang="en-US" dirty="0"/>
              <a:t> </a:t>
            </a:r>
            <a:r>
              <a:rPr lang="en-US" dirty="0" err="1"/>
              <a:t>suất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nó</a:t>
            </a:r>
            <a:r>
              <a:rPr lang="en-US" dirty="0"/>
              <a:t>.</a:t>
            </a:r>
          </a:p>
          <a:p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.</a:t>
            </a:r>
          </a:p>
          <a:p>
            <a:r>
              <a:rPr lang="en-US" dirty="0">
                <a:solidFill>
                  <a:srgbClr val="FF0000"/>
                </a:solidFill>
              </a:rPr>
              <a:t>Sparse vector.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6E0DA4-5DEF-0C41-873D-A6108ECE19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word2vec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DE09A8-00EF-EB42-AC18-7B41AE942CB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đoán</a:t>
            </a:r>
            <a:r>
              <a:rPr lang="en-US" dirty="0"/>
              <a:t> </a:t>
            </a:r>
            <a:r>
              <a:rPr lang="en-US" dirty="0" err="1"/>
              <a:t>khả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1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dựa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nó</a:t>
            </a:r>
            <a:r>
              <a:rPr lang="en-US" dirty="0"/>
              <a:t>.</a:t>
            </a:r>
          </a:p>
          <a:p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huấn</a:t>
            </a:r>
            <a:r>
              <a:rPr lang="en-US" dirty="0"/>
              <a:t> </a:t>
            </a:r>
            <a:r>
              <a:rPr lang="en-US" dirty="0" err="1"/>
              <a:t>luyện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.</a:t>
            </a:r>
          </a:p>
          <a:p>
            <a:r>
              <a:rPr lang="en-US" dirty="0">
                <a:solidFill>
                  <a:srgbClr val="FF0000"/>
                </a:solidFill>
              </a:rPr>
              <a:t>Dense vector.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58B9A0-913A-0448-94B3-EEB73EC2B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7752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D0A12-4B02-C048-B579-989384385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trọng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từ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D14F52-470C-EE45-B351-3E47076FAB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vì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 </a:t>
            </a:r>
            <a:r>
              <a:rPr lang="en-US" dirty="0" err="1"/>
              <a:t>đếm</a:t>
            </a:r>
            <a:r>
              <a:rPr lang="en-US" dirty="0"/>
              <a:t> </a:t>
            </a:r>
            <a:r>
              <a:rPr lang="en-US" dirty="0" err="1"/>
              <a:t>tần</a:t>
            </a:r>
            <a:r>
              <a:rPr lang="en-US" dirty="0"/>
              <a:t> </a:t>
            </a:r>
            <a:r>
              <a:rPr lang="en-US" dirty="0" err="1"/>
              <a:t>suất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, ta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trọng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. </a:t>
            </a:r>
            <a:r>
              <a:rPr lang="en-US" dirty="0" err="1"/>
              <a:t>Có</a:t>
            </a:r>
            <a:r>
              <a:rPr lang="en-US" dirty="0"/>
              <a:t> 2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: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TF-IDF (Salton, 1971)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Pointwise mutual information (PMI).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i="1" dirty="0"/>
              <a:t>(</a:t>
            </a:r>
            <a:r>
              <a:rPr lang="en-US" sz="1800" i="1" dirty="0" err="1"/>
              <a:t>Đọc</a:t>
            </a:r>
            <a:r>
              <a:rPr lang="en-US" sz="1800" i="1" dirty="0"/>
              <a:t> </a:t>
            </a:r>
            <a:r>
              <a:rPr lang="en-US" sz="1800" i="1" dirty="0" err="1"/>
              <a:t>thêm</a:t>
            </a:r>
            <a:r>
              <a:rPr lang="en-US" sz="1800" i="1" dirty="0"/>
              <a:t> </a:t>
            </a:r>
            <a:r>
              <a:rPr lang="en-US" sz="1800" i="1" dirty="0" err="1"/>
              <a:t>Chương</a:t>
            </a:r>
            <a:r>
              <a:rPr lang="en-US" sz="1800" i="1" dirty="0"/>
              <a:t> </a:t>
            </a:r>
            <a:r>
              <a:rPr lang="en-US" sz="1800" b="1" i="1" dirty="0"/>
              <a:t>Vector Semantics and Embeddings </a:t>
            </a:r>
            <a:r>
              <a:rPr lang="en-US" sz="1800" i="1" dirty="0" err="1"/>
              <a:t>trong</a:t>
            </a:r>
            <a:r>
              <a:rPr lang="en-US" sz="1800" i="1" dirty="0"/>
              <a:t> </a:t>
            </a:r>
            <a:r>
              <a:rPr lang="en-US" sz="1800" i="1" dirty="0" err="1"/>
              <a:t>sách</a:t>
            </a:r>
            <a:r>
              <a:rPr lang="en-US" sz="1800" i="1" dirty="0"/>
              <a:t> Speech and Language Processing)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8D01C6-C817-5C47-A600-5E9BD9997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6403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56E72-8300-474E-96B8-A3E7F03C8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TF-IDF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E7066-9651-D448-A538-CF9E0BCA1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Gồm</a:t>
            </a:r>
            <a:r>
              <a:rPr lang="en-US" dirty="0"/>
              <a:t> 2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:</a:t>
            </a:r>
          </a:p>
          <a:p>
            <a:pPr lvl="1"/>
            <a:r>
              <a:rPr lang="en-US" b="1" dirty="0"/>
              <a:t>Term frequency</a:t>
            </a:r>
            <a:r>
              <a:rPr lang="en-US" dirty="0"/>
              <a:t>: </a:t>
            </a:r>
            <a:r>
              <a:rPr lang="en-US" dirty="0" err="1"/>
              <a:t>Đo</a:t>
            </a:r>
            <a:r>
              <a:rPr lang="en-US" dirty="0"/>
              <a:t> </a:t>
            </a:r>
            <a:r>
              <a:rPr lang="en-US" dirty="0" err="1"/>
              <a:t>lường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phổ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1 </a:t>
            </a:r>
            <a:r>
              <a:rPr lang="en-US" dirty="0" err="1"/>
              <a:t>từ</a:t>
            </a:r>
            <a:r>
              <a:rPr lang="en-US" dirty="0"/>
              <a:t> t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đếm</a:t>
            </a:r>
            <a:r>
              <a:rPr lang="en-US" dirty="0"/>
              <a:t> </a:t>
            </a:r>
            <a:r>
              <a:rPr lang="en-US" dirty="0" err="1"/>
              <a:t>tần</a:t>
            </a:r>
            <a:r>
              <a:rPr lang="en-US" dirty="0"/>
              <a:t> </a:t>
            </a:r>
            <a:r>
              <a:rPr lang="en-US" dirty="0" err="1"/>
              <a:t>suất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t.</a:t>
            </a:r>
          </a:p>
          <a:p>
            <a:pPr marL="457200" lvl="1" indent="0">
              <a:buNone/>
            </a:pPr>
            <a:r>
              <a:rPr lang="en-US" dirty="0"/>
              <a:t>			</a:t>
            </a:r>
            <a:r>
              <a:rPr lang="en-US" dirty="0" err="1"/>
              <a:t>tf</a:t>
            </a:r>
            <a:r>
              <a:rPr lang="en-US" i="1" baseline="-25000" dirty="0" err="1"/>
              <a:t>t</a:t>
            </a:r>
            <a:r>
              <a:rPr lang="en-US" baseline="-25000" dirty="0" err="1"/>
              <a:t>,</a:t>
            </a:r>
            <a:r>
              <a:rPr lang="en-US" i="1" baseline="-25000" dirty="0" err="1"/>
              <a:t>d</a:t>
            </a:r>
            <a:r>
              <a:rPr lang="en-US" i="1" baseline="-25000" dirty="0"/>
              <a:t> </a:t>
            </a:r>
            <a:r>
              <a:rPr lang="en-US" dirty="0"/>
              <a:t>= log</a:t>
            </a:r>
            <a:r>
              <a:rPr lang="en-US" baseline="-25000" dirty="0"/>
              <a:t>10</a:t>
            </a:r>
            <a:r>
              <a:rPr lang="en-US" dirty="0"/>
              <a:t>(count(</a:t>
            </a:r>
            <a:r>
              <a:rPr lang="en-US" i="1" dirty="0" err="1"/>
              <a:t>t</a:t>
            </a:r>
            <a:r>
              <a:rPr lang="en-US" dirty="0" err="1"/>
              <a:t>,</a:t>
            </a:r>
            <a:r>
              <a:rPr lang="en-US" i="1" dirty="0" err="1"/>
              <a:t>d</a:t>
            </a:r>
            <a:r>
              <a:rPr lang="en-US" dirty="0"/>
              <a:t>)+1)</a:t>
            </a:r>
          </a:p>
          <a:p>
            <a:pPr lvl="1"/>
            <a:r>
              <a:rPr lang="en-US" b="1" dirty="0"/>
              <a:t>Inverse document frequency</a:t>
            </a:r>
            <a:r>
              <a:rPr lang="en-US" dirty="0"/>
              <a:t>: </a:t>
            </a:r>
            <a:r>
              <a:rPr lang="en-US" dirty="0" err="1"/>
              <a:t>Đo</a:t>
            </a:r>
            <a:r>
              <a:rPr lang="en-US" dirty="0"/>
              <a:t> </a:t>
            </a:r>
            <a:r>
              <a:rPr lang="en-US" dirty="0" err="1"/>
              <a:t>lường</a:t>
            </a:r>
            <a:r>
              <a:rPr lang="en-US" dirty="0"/>
              <a:t> </a:t>
            </a:r>
            <a:r>
              <a:rPr lang="en-US" dirty="0" err="1"/>
              <a:t>mức</a:t>
            </a:r>
            <a:r>
              <a:rPr lang="en-US" dirty="0"/>
              <a:t> </a:t>
            </a:r>
            <a:r>
              <a:rPr lang="en-US" b="1" dirty="0" err="1"/>
              <a:t>độ</a:t>
            </a:r>
            <a:r>
              <a:rPr lang="en-US" b="1" dirty="0"/>
              <a:t> </a:t>
            </a:r>
            <a:r>
              <a:rPr lang="en-US" b="1" dirty="0" err="1"/>
              <a:t>hiếm</a:t>
            </a:r>
            <a:r>
              <a:rPr lang="en-US" b="1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t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. </a:t>
            </a:r>
          </a:p>
          <a:p>
            <a:pPr lvl="1"/>
            <a:endParaRPr lang="en-US" dirty="0"/>
          </a:p>
          <a:p>
            <a:endParaRPr lang="en-US" dirty="0"/>
          </a:p>
          <a:p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9ED31-4E90-424F-971C-B62E2048C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35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552A88-C048-6342-BAD0-97B582889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62978" y="3894290"/>
            <a:ext cx="3040510" cy="96580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62A3773-A66D-C64F-A306-8762A6B5A3DE}"/>
              </a:ext>
            </a:extLst>
          </p:cNvPr>
          <p:cNvSpPr/>
          <p:nvPr/>
        </p:nvSpPr>
        <p:spPr>
          <a:xfrm>
            <a:off x="7098433" y="4089456"/>
            <a:ext cx="266771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N: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văn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df</a:t>
            </a:r>
            <a:r>
              <a:rPr lang="en-US" sz="20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văn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F27B23-43DE-9741-B021-E783844F62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29832" y="5589930"/>
            <a:ext cx="3909163" cy="868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7437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599C2-CA96-854E-8811-A8FA71165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693D6F-FF93-174E-A3BB-422A5B9472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vở</a:t>
            </a:r>
            <a:r>
              <a:rPr lang="en-US" dirty="0"/>
              <a:t> </a:t>
            </a:r>
            <a:r>
              <a:rPr lang="en-US" dirty="0" err="1"/>
              <a:t>kịch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Shakespeare, </a:t>
            </a:r>
            <a:r>
              <a:rPr lang="en-US" dirty="0" err="1"/>
              <a:t>chữ</a:t>
            </a:r>
            <a:r>
              <a:rPr lang="en-US" dirty="0"/>
              <a:t> “</a:t>
            </a:r>
            <a:r>
              <a:rPr lang="en-US" b="1" dirty="0"/>
              <a:t>Romeo</a:t>
            </a:r>
            <a:r>
              <a:rPr lang="en-US" dirty="0"/>
              <a:t>” </a:t>
            </a:r>
            <a:r>
              <a:rPr lang="en-US" dirty="0" err="1"/>
              <a:t>và</a:t>
            </a:r>
            <a:r>
              <a:rPr lang="en-US" dirty="0"/>
              <a:t> “</a:t>
            </a:r>
            <a:r>
              <a:rPr lang="en-US" b="1" dirty="0"/>
              <a:t>action</a:t>
            </a:r>
            <a:r>
              <a:rPr lang="en-US" dirty="0"/>
              <a:t>”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đếm</a:t>
            </a:r>
            <a:r>
              <a:rPr lang="en-US" dirty="0"/>
              <a:t> </a:t>
            </a:r>
            <a:r>
              <a:rPr lang="en-US" dirty="0" err="1"/>
              <a:t>tần</a:t>
            </a:r>
            <a:r>
              <a:rPr lang="en-US" dirty="0"/>
              <a:t> </a:t>
            </a:r>
            <a:r>
              <a:rPr lang="en-US" dirty="0" err="1"/>
              <a:t>suất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F28A06-2DD1-BD46-A2EE-EDDFCD824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36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571BDC-223C-8848-B0CD-C229C40518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86005" y="2963449"/>
            <a:ext cx="7848600" cy="1279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8608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DCD71-024E-5645-8013-A7653DCB1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 (</a:t>
            </a:r>
            <a:r>
              <a:rPr lang="en-US" dirty="0" err="1"/>
              <a:t>tt</a:t>
            </a:r>
            <a:r>
              <a:rPr lang="en-US" dirty="0"/>
              <a:t>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EFF357-635F-7B44-A475-CDEDD69B16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6051115" cy="4351338"/>
          </a:xfrm>
        </p:spPr>
        <p:txBody>
          <a:bodyPr/>
          <a:lstStyle/>
          <a:p>
            <a:r>
              <a:rPr lang="en-US" dirty="0" err="1"/>
              <a:t>Bảng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bày</a:t>
            </a:r>
            <a:r>
              <a:rPr lang="en-US" dirty="0"/>
              <a:t> </a:t>
            </a:r>
            <a:r>
              <a:rPr lang="en-US" dirty="0" err="1"/>
              <a:t>tần</a:t>
            </a:r>
            <a:r>
              <a:rPr lang="en-US" dirty="0"/>
              <a:t> </a:t>
            </a:r>
            <a:r>
              <a:rPr lang="en-US" dirty="0" err="1"/>
              <a:t>suất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37 </a:t>
            </a:r>
            <a:r>
              <a:rPr lang="en-US" dirty="0" err="1"/>
              <a:t>vở</a:t>
            </a:r>
            <a:r>
              <a:rPr lang="en-US" dirty="0"/>
              <a:t> </a:t>
            </a:r>
            <a:r>
              <a:rPr lang="en-US" dirty="0" err="1"/>
              <a:t>kịch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Shakespeare.</a:t>
            </a:r>
          </a:p>
          <a:p>
            <a:pPr lvl="1"/>
            <a:r>
              <a:rPr lang="en-US" dirty="0" err="1"/>
              <a:t>Chữ</a:t>
            </a:r>
            <a:r>
              <a:rPr lang="en-US" dirty="0"/>
              <a:t> “sweet” </a:t>
            </a:r>
            <a:r>
              <a:rPr lang="en-US" dirty="0" err="1"/>
              <a:t>và</a:t>
            </a:r>
            <a:r>
              <a:rPr lang="en-US" dirty="0"/>
              <a:t> “good”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37 </a:t>
            </a:r>
            <a:r>
              <a:rPr lang="en-US" dirty="0" err="1"/>
              <a:t>vở</a:t>
            </a:r>
            <a:r>
              <a:rPr lang="en-US" dirty="0"/>
              <a:t> </a:t>
            </a:r>
            <a:r>
              <a:rPr lang="en-US" dirty="0" err="1"/>
              <a:t>kịch</a:t>
            </a:r>
            <a:r>
              <a:rPr lang="en-US" dirty="0"/>
              <a:t>. </a:t>
            </a:r>
            <a:r>
              <a:rPr lang="en-US" dirty="0" err="1"/>
              <a:t>Đây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nhà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Shakespeare </a:t>
            </a:r>
            <a:r>
              <a:rPr lang="en-US" dirty="0" err="1"/>
              <a:t>thích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(</a:t>
            </a:r>
            <a:r>
              <a:rPr lang="en-US" dirty="0" err="1"/>
              <a:t>Jurafsky</a:t>
            </a:r>
            <a:r>
              <a:rPr lang="en-US" dirty="0"/>
              <a:t>, 2014, p. 175).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F67E80-04A9-4045-BF53-7462C5BC1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37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DC2DF1C-2EE6-7C4B-8513-49AAA4B42B7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27726" y="1637227"/>
            <a:ext cx="3745282" cy="453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3688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DDB7E-0232-874C-A538-0FCD0584B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trọng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“Romeo” </a:t>
            </a:r>
            <a:r>
              <a:rPr lang="en-US" dirty="0" err="1"/>
              <a:t>và</a:t>
            </a:r>
            <a:r>
              <a:rPr lang="en-US" dirty="0"/>
              <a:t> “action”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493A7D-A071-184E-A321-E3585D718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436" y="1847850"/>
            <a:ext cx="11290621" cy="4351338"/>
          </a:xfrm>
        </p:spPr>
        <p:txBody>
          <a:bodyPr/>
          <a:lstStyle/>
          <a:p>
            <a:r>
              <a:rPr lang="en-US" dirty="0"/>
              <a:t>TF-IDF (”</a:t>
            </a:r>
            <a:r>
              <a:rPr lang="en-US" b="1" dirty="0"/>
              <a:t>Romeo</a:t>
            </a:r>
            <a:r>
              <a:rPr lang="en-US" dirty="0"/>
              <a:t>”) = count(</a:t>
            </a:r>
            <a:r>
              <a:rPr lang="en-US" dirty="0" err="1"/>
              <a:t>t,d</a:t>
            </a:r>
            <a:r>
              <a:rPr lang="en-US" dirty="0"/>
              <a:t>) x </a:t>
            </a:r>
            <a:r>
              <a:rPr lang="en-US" dirty="0" err="1"/>
              <a:t>idf</a:t>
            </a:r>
            <a:r>
              <a:rPr lang="en-US" dirty="0"/>
              <a:t>(</a:t>
            </a:r>
            <a:r>
              <a:rPr lang="en-US" dirty="0" err="1"/>
              <a:t>t,d</a:t>
            </a:r>
            <a:r>
              <a:rPr lang="en-US" dirty="0"/>
              <a:t>) = log</a:t>
            </a:r>
            <a:r>
              <a:rPr lang="en-US" baseline="-25000" dirty="0"/>
              <a:t>10</a:t>
            </a:r>
            <a:r>
              <a:rPr lang="en-US" dirty="0"/>
              <a:t>(113) x log10(37/1) = 3.21</a:t>
            </a:r>
          </a:p>
          <a:p>
            <a:r>
              <a:rPr lang="en-US" dirty="0"/>
              <a:t>TF-IDF (“action”) = count(</a:t>
            </a:r>
            <a:r>
              <a:rPr lang="en-US" dirty="0" err="1"/>
              <a:t>t,d</a:t>
            </a:r>
            <a:r>
              <a:rPr lang="en-US" dirty="0"/>
              <a:t>) x </a:t>
            </a:r>
            <a:r>
              <a:rPr lang="en-US" dirty="0" err="1"/>
              <a:t>idf</a:t>
            </a:r>
            <a:r>
              <a:rPr lang="en-US" dirty="0"/>
              <a:t>(</a:t>
            </a:r>
            <a:r>
              <a:rPr lang="en-US" dirty="0" err="1"/>
              <a:t>t,d</a:t>
            </a:r>
            <a:r>
              <a:rPr lang="en-US" dirty="0"/>
              <a:t>) = log</a:t>
            </a:r>
            <a:r>
              <a:rPr lang="en-US" baseline="-25000" dirty="0"/>
              <a:t>10</a:t>
            </a:r>
            <a:r>
              <a:rPr lang="en-US" dirty="0"/>
              <a:t>(113) x log10(37/31) = 0.15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0A4D15-9631-B54D-BC34-97CD22817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38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F088F8-CAE7-694B-B908-78AB1166C5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39028" y="5272895"/>
            <a:ext cx="5578231" cy="909227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833B5D7-34BB-584D-8EB4-80C0587145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78771" y="3060875"/>
            <a:ext cx="2575029" cy="3121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023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>
            <a:extLst>
              <a:ext uri="{FF2B5EF4-FFF2-40B4-BE49-F238E27FC236}">
                <a16:creationId xmlns:a16="http://schemas.microsoft.com/office/drawing/2014/main" id="{C65855B3-B219-3642-9815-3F3A28AA5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9056" y="184516"/>
            <a:ext cx="8301744" cy="721741"/>
          </a:xfrm>
        </p:spPr>
        <p:txBody>
          <a:bodyPr>
            <a:normAutofit fontScale="90000"/>
          </a:bodyPr>
          <a:lstStyle/>
          <a:p>
            <a:r>
              <a:rPr lang="en-US" dirty="0"/>
              <a:t>Words, Lemmas, Senses</a:t>
            </a:r>
            <a:r>
              <a:rPr lang="en-US"/>
              <a:t>, Definitions</a:t>
            </a:r>
            <a:endParaRPr lang="en-US" dirty="0"/>
          </a:p>
        </p:txBody>
      </p:sp>
      <p:pic>
        <p:nvPicPr>
          <p:cNvPr id="27" name="Content Placeholder 3">
            <a:extLst>
              <a:ext uri="{FF2B5EF4-FFF2-40B4-BE49-F238E27FC236}">
                <a16:creationId xmlns:a16="http://schemas.microsoft.com/office/drawing/2014/main" id="{41A43B9D-36E6-F04C-BD9D-6AAE38AF00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38779" y="1499936"/>
            <a:ext cx="4239017" cy="2992247"/>
          </a:xfr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74AA402-48E0-7F41-8224-0419E74461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38779" y="4678882"/>
            <a:ext cx="3920169" cy="196474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E9034B5A-5F50-FA43-AEB9-F8F6A05816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9458" y="2018974"/>
            <a:ext cx="4798580" cy="24340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E4D4B77-6BC3-F345-9367-15CFBE96EC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9458" y="2686185"/>
            <a:ext cx="4498542" cy="1884095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A821487D-3775-F44E-8D47-D4511C536AD9}"/>
              </a:ext>
            </a:extLst>
          </p:cNvPr>
          <p:cNvSpPr txBox="1"/>
          <p:nvPr/>
        </p:nvSpPr>
        <p:spPr>
          <a:xfrm>
            <a:off x="5583990" y="948840"/>
            <a:ext cx="12666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432FF"/>
                </a:solidFill>
              </a:rPr>
              <a:t>sense</a:t>
            </a:r>
            <a:endParaRPr lang="en-US" b="1" dirty="0">
              <a:solidFill>
                <a:srgbClr val="0432FF"/>
              </a:solidFill>
            </a:endParaRPr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230E5D01-DDA6-5F4B-A08A-254254732F18}"/>
              </a:ext>
            </a:extLst>
          </p:cNvPr>
          <p:cNvSpPr/>
          <p:nvPr/>
        </p:nvSpPr>
        <p:spPr>
          <a:xfrm>
            <a:off x="1638297" y="3068408"/>
            <a:ext cx="280388" cy="234664"/>
          </a:xfrm>
          <a:custGeom>
            <a:avLst/>
            <a:gdLst>
              <a:gd name="connsiteX0" fmla="*/ 85725 w 280388"/>
              <a:gd name="connsiteY0" fmla="*/ 3412 h 234664"/>
              <a:gd name="connsiteX1" fmla="*/ 57150 w 280388"/>
              <a:gd name="connsiteY1" fmla="*/ 203437 h 234664"/>
              <a:gd name="connsiteX2" fmla="*/ 142875 w 280388"/>
              <a:gd name="connsiteY2" fmla="*/ 232012 h 234664"/>
              <a:gd name="connsiteX3" fmla="*/ 271463 w 280388"/>
              <a:gd name="connsiteY3" fmla="*/ 217725 h 234664"/>
              <a:gd name="connsiteX4" fmla="*/ 257175 w 280388"/>
              <a:gd name="connsiteY4" fmla="*/ 117712 h 234664"/>
              <a:gd name="connsiteX5" fmla="*/ 185738 w 280388"/>
              <a:gd name="connsiteY5" fmla="*/ 3412 h 234664"/>
              <a:gd name="connsiteX6" fmla="*/ 0 w 280388"/>
              <a:gd name="connsiteY6" fmla="*/ 3412 h 23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0388" h="234664">
                <a:moveTo>
                  <a:pt x="85725" y="3412"/>
                </a:moveTo>
                <a:cubicBezTo>
                  <a:pt x="76200" y="70087"/>
                  <a:pt x="40815" y="138096"/>
                  <a:pt x="57150" y="203437"/>
                </a:cubicBezTo>
                <a:cubicBezTo>
                  <a:pt x="64455" y="232658"/>
                  <a:pt x="142875" y="232012"/>
                  <a:pt x="142875" y="232012"/>
                </a:cubicBezTo>
                <a:cubicBezTo>
                  <a:pt x="185738" y="227250"/>
                  <a:pt x="240968" y="248220"/>
                  <a:pt x="271463" y="217725"/>
                </a:cubicBezTo>
                <a:cubicBezTo>
                  <a:pt x="295276" y="193912"/>
                  <a:pt x="264747" y="150526"/>
                  <a:pt x="257175" y="117712"/>
                </a:cubicBezTo>
                <a:cubicBezTo>
                  <a:pt x="249280" y="83500"/>
                  <a:pt x="238777" y="10042"/>
                  <a:pt x="185738" y="3412"/>
                </a:cubicBezTo>
                <a:cubicBezTo>
                  <a:pt x="124303" y="-4267"/>
                  <a:pt x="61913" y="3412"/>
                  <a:pt x="0" y="3412"/>
                </a:cubicBezTo>
              </a:path>
            </a:pathLst>
          </a:custGeom>
          <a:noFill/>
          <a:ln w="22225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37179A91-1075-424D-A7D9-4D98659E2138}"/>
              </a:ext>
            </a:extLst>
          </p:cNvPr>
          <p:cNvSpPr/>
          <p:nvPr/>
        </p:nvSpPr>
        <p:spPr>
          <a:xfrm>
            <a:off x="6169458" y="2018974"/>
            <a:ext cx="280388" cy="234664"/>
          </a:xfrm>
          <a:custGeom>
            <a:avLst/>
            <a:gdLst>
              <a:gd name="connsiteX0" fmla="*/ 85725 w 280388"/>
              <a:gd name="connsiteY0" fmla="*/ 3412 h 234664"/>
              <a:gd name="connsiteX1" fmla="*/ 57150 w 280388"/>
              <a:gd name="connsiteY1" fmla="*/ 203437 h 234664"/>
              <a:gd name="connsiteX2" fmla="*/ 142875 w 280388"/>
              <a:gd name="connsiteY2" fmla="*/ 232012 h 234664"/>
              <a:gd name="connsiteX3" fmla="*/ 271463 w 280388"/>
              <a:gd name="connsiteY3" fmla="*/ 217725 h 234664"/>
              <a:gd name="connsiteX4" fmla="*/ 257175 w 280388"/>
              <a:gd name="connsiteY4" fmla="*/ 117712 h 234664"/>
              <a:gd name="connsiteX5" fmla="*/ 185738 w 280388"/>
              <a:gd name="connsiteY5" fmla="*/ 3412 h 234664"/>
              <a:gd name="connsiteX6" fmla="*/ 0 w 280388"/>
              <a:gd name="connsiteY6" fmla="*/ 3412 h 23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0388" h="234664">
                <a:moveTo>
                  <a:pt x="85725" y="3412"/>
                </a:moveTo>
                <a:cubicBezTo>
                  <a:pt x="76200" y="70087"/>
                  <a:pt x="40815" y="138096"/>
                  <a:pt x="57150" y="203437"/>
                </a:cubicBezTo>
                <a:cubicBezTo>
                  <a:pt x="64455" y="232658"/>
                  <a:pt x="142875" y="232012"/>
                  <a:pt x="142875" y="232012"/>
                </a:cubicBezTo>
                <a:cubicBezTo>
                  <a:pt x="185738" y="227250"/>
                  <a:pt x="240968" y="248220"/>
                  <a:pt x="271463" y="217725"/>
                </a:cubicBezTo>
                <a:cubicBezTo>
                  <a:pt x="295276" y="193912"/>
                  <a:pt x="264747" y="150526"/>
                  <a:pt x="257175" y="117712"/>
                </a:cubicBezTo>
                <a:cubicBezTo>
                  <a:pt x="249280" y="83500"/>
                  <a:pt x="238777" y="10042"/>
                  <a:pt x="185738" y="3412"/>
                </a:cubicBezTo>
                <a:cubicBezTo>
                  <a:pt x="124303" y="-4267"/>
                  <a:pt x="61913" y="3412"/>
                  <a:pt x="0" y="3412"/>
                </a:cubicBezTo>
              </a:path>
            </a:pathLst>
          </a:custGeom>
          <a:noFill/>
          <a:ln w="22225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33">
            <a:extLst>
              <a:ext uri="{FF2B5EF4-FFF2-40B4-BE49-F238E27FC236}">
                <a16:creationId xmlns:a16="http://schemas.microsoft.com/office/drawing/2014/main" id="{FCDBE3A4-23BC-854E-83C6-8806ADF17D77}"/>
              </a:ext>
            </a:extLst>
          </p:cNvPr>
          <p:cNvSpPr/>
          <p:nvPr/>
        </p:nvSpPr>
        <p:spPr>
          <a:xfrm>
            <a:off x="1628668" y="4783212"/>
            <a:ext cx="280388" cy="234664"/>
          </a:xfrm>
          <a:custGeom>
            <a:avLst/>
            <a:gdLst>
              <a:gd name="connsiteX0" fmla="*/ 85725 w 280388"/>
              <a:gd name="connsiteY0" fmla="*/ 3412 h 234664"/>
              <a:gd name="connsiteX1" fmla="*/ 57150 w 280388"/>
              <a:gd name="connsiteY1" fmla="*/ 203437 h 234664"/>
              <a:gd name="connsiteX2" fmla="*/ 142875 w 280388"/>
              <a:gd name="connsiteY2" fmla="*/ 232012 h 234664"/>
              <a:gd name="connsiteX3" fmla="*/ 271463 w 280388"/>
              <a:gd name="connsiteY3" fmla="*/ 217725 h 234664"/>
              <a:gd name="connsiteX4" fmla="*/ 257175 w 280388"/>
              <a:gd name="connsiteY4" fmla="*/ 117712 h 234664"/>
              <a:gd name="connsiteX5" fmla="*/ 185738 w 280388"/>
              <a:gd name="connsiteY5" fmla="*/ 3412 h 234664"/>
              <a:gd name="connsiteX6" fmla="*/ 0 w 280388"/>
              <a:gd name="connsiteY6" fmla="*/ 3412 h 23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0388" h="234664">
                <a:moveTo>
                  <a:pt x="85725" y="3412"/>
                </a:moveTo>
                <a:cubicBezTo>
                  <a:pt x="76200" y="70087"/>
                  <a:pt x="40815" y="138096"/>
                  <a:pt x="57150" y="203437"/>
                </a:cubicBezTo>
                <a:cubicBezTo>
                  <a:pt x="64455" y="232658"/>
                  <a:pt x="142875" y="232012"/>
                  <a:pt x="142875" y="232012"/>
                </a:cubicBezTo>
                <a:cubicBezTo>
                  <a:pt x="185738" y="227250"/>
                  <a:pt x="240968" y="248220"/>
                  <a:pt x="271463" y="217725"/>
                </a:cubicBezTo>
                <a:cubicBezTo>
                  <a:pt x="295276" y="193912"/>
                  <a:pt x="264747" y="150526"/>
                  <a:pt x="257175" y="117712"/>
                </a:cubicBezTo>
                <a:cubicBezTo>
                  <a:pt x="249280" y="83500"/>
                  <a:pt x="238777" y="10042"/>
                  <a:pt x="185738" y="3412"/>
                </a:cubicBezTo>
                <a:cubicBezTo>
                  <a:pt x="124303" y="-4267"/>
                  <a:pt x="61913" y="3412"/>
                  <a:pt x="0" y="3412"/>
                </a:cubicBezTo>
              </a:path>
            </a:pathLst>
          </a:custGeom>
          <a:noFill/>
          <a:ln w="22225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 34">
            <a:extLst>
              <a:ext uri="{FF2B5EF4-FFF2-40B4-BE49-F238E27FC236}">
                <a16:creationId xmlns:a16="http://schemas.microsoft.com/office/drawing/2014/main" id="{58B386B2-F826-9043-A7F8-11CDC3E4EEF4}"/>
              </a:ext>
            </a:extLst>
          </p:cNvPr>
          <p:cNvSpPr/>
          <p:nvPr/>
        </p:nvSpPr>
        <p:spPr>
          <a:xfrm>
            <a:off x="6207554" y="2614297"/>
            <a:ext cx="280388" cy="234664"/>
          </a:xfrm>
          <a:custGeom>
            <a:avLst/>
            <a:gdLst>
              <a:gd name="connsiteX0" fmla="*/ 85725 w 280388"/>
              <a:gd name="connsiteY0" fmla="*/ 3412 h 234664"/>
              <a:gd name="connsiteX1" fmla="*/ 57150 w 280388"/>
              <a:gd name="connsiteY1" fmla="*/ 203437 h 234664"/>
              <a:gd name="connsiteX2" fmla="*/ 142875 w 280388"/>
              <a:gd name="connsiteY2" fmla="*/ 232012 h 234664"/>
              <a:gd name="connsiteX3" fmla="*/ 271463 w 280388"/>
              <a:gd name="connsiteY3" fmla="*/ 217725 h 234664"/>
              <a:gd name="connsiteX4" fmla="*/ 257175 w 280388"/>
              <a:gd name="connsiteY4" fmla="*/ 117712 h 234664"/>
              <a:gd name="connsiteX5" fmla="*/ 185738 w 280388"/>
              <a:gd name="connsiteY5" fmla="*/ 3412 h 234664"/>
              <a:gd name="connsiteX6" fmla="*/ 0 w 280388"/>
              <a:gd name="connsiteY6" fmla="*/ 3412 h 23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0388" h="234664">
                <a:moveTo>
                  <a:pt x="85725" y="3412"/>
                </a:moveTo>
                <a:cubicBezTo>
                  <a:pt x="76200" y="70087"/>
                  <a:pt x="40815" y="138096"/>
                  <a:pt x="57150" y="203437"/>
                </a:cubicBezTo>
                <a:cubicBezTo>
                  <a:pt x="64455" y="232658"/>
                  <a:pt x="142875" y="232012"/>
                  <a:pt x="142875" y="232012"/>
                </a:cubicBezTo>
                <a:cubicBezTo>
                  <a:pt x="185738" y="227250"/>
                  <a:pt x="240968" y="248220"/>
                  <a:pt x="271463" y="217725"/>
                </a:cubicBezTo>
                <a:cubicBezTo>
                  <a:pt x="295276" y="193912"/>
                  <a:pt x="264747" y="150526"/>
                  <a:pt x="257175" y="117712"/>
                </a:cubicBezTo>
                <a:cubicBezTo>
                  <a:pt x="249280" y="83500"/>
                  <a:pt x="238777" y="10042"/>
                  <a:pt x="185738" y="3412"/>
                </a:cubicBezTo>
                <a:cubicBezTo>
                  <a:pt x="124303" y="-4267"/>
                  <a:pt x="61913" y="3412"/>
                  <a:pt x="0" y="3412"/>
                </a:cubicBezTo>
              </a:path>
            </a:pathLst>
          </a:custGeom>
          <a:noFill/>
          <a:ln w="22225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E54833D8-48BB-1543-BCD0-84FEC97AB631}"/>
              </a:ext>
            </a:extLst>
          </p:cNvPr>
          <p:cNvSpPr/>
          <p:nvPr/>
        </p:nvSpPr>
        <p:spPr>
          <a:xfrm>
            <a:off x="1609612" y="6121480"/>
            <a:ext cx="280388" cy="234664"/>
          </a:xfrm>
          <a:custGeom>
            <a:avLst/>
            <a:gdLst>
              <a:gd name="connsiteX0" fmla="*/ 85725 w 280388"/>
              <a:gd name="connsiteY0" fmla="*/ 3412 h 234664"/>
              <a:gd name="connsiteX1" fmla="*/ 57150 w 280388"/>
              <a:gd name="connsiteY1" fmla="*/ 203437 h 234664"/>
              <a:gd name="connsiteX2" fmla="*/ 142875 w 280388"/>
              <a:gd name="connsiteY2" fmla="*/ 232012 h 234664"/>
              <a:gd name="connsiteX3" fmla="*/ 271463 w 280388"/>
              <a:gd name="connsiteY3" fmla="*/ 217725 h 234664"/>
              <a:gd name="connsiteX4" fmla="*/ 257175 w 280388"/>
              <a:gd name="connsiteY4" fmla="*/ 117712 h 234664"/>
              <a:gd name="connsiteX5" fmla="*/ 185738 w 280388"/>
              <a:gd name="connsiteY5" fmla="*/ 3412 h 234664"/>
              <a:gd name="connsiteX6" fmla="*/ 0 w 280388"/>
              <a:gd name="connsiteY6" fmla="*/ 3412 h 23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0388" h="234664">
                <a:moveTo>
                  <a:pt x="85725" y="3412"/>
                </a:moveTo>
                <a:cubicBezTo>
                  <a:pt x="76200" y="70087"/>
                  <a:pt x="40815" y="138096"/>
                  <a:pt x="57150" y="203437"/>
                </a:cubicBezTo>
                <a:cubicBezTo>
                  <a:pt x="64455" y="232658"/>
                  <a:pt x="142875" y="232012"/>
                  <a:pt x="142875" y="232012"/>
                </a:cubicBezTo>
                <a:cubicBezTo>
                  <a:pt x="185738" y="227250"/>
                  <a:pt x="240968" y="248220"/>
                  <a:pt x="271463" y="217725"/>
                </a:cubicBezTo>
                <a:cubicBezTo>
                  <a:pt x="295276" y="193912"/>
                  <a:pt x="264747" y="150526"/>
                  <a:pt x="257175" y="117712"/>
                </a:cubicBezTo>
                <a:cubicBezTo>
                  <a:pt x="249280" y="83500"/>
                  <a:pt x="238777" y="10042"/>
                  <a:pt x="185738" y="3412"/>
                </a:cubicBezTo>
                <a:cubicBezTo>
                  <a:pt x="124303" y="-4267"/>
                  <a:pt x="61913" y="3412"/>
                  <a:pt x="0" y="3412"/>
                </a:cubicBezTo>
              </a:path>
            </a:pathLst>
          </a:custGeom>
          <a:noFill/>
          <a:ln w="22225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681F703-DCE0-6A41-8B02-AC7A9B4444DB}"/>
              </a:ext>
            </a:extLst>
          </p:cNvPr>
          <p:cNvGrpSpPr/>
          <p:nvPr/>
        </p:nvGrpSpPr>
        <p:grpSpPr>
          <a:xfrm>
            <a:off x="1566838" y="996380"/>
            <a:ext cx="3052561" cy="860994"/>
            <a:chOff x="42837" y="996380"/>
            <a:chExt cx="3052561" cy="860994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14F925A5-3CC4-0D49-8F66-F3A11B36C460}"/>
                </a:ext>
              </a:extLst>
            </p:cNvPr>
            <p:cNvSpPr/>
            <p:nvPr/>
          </p:nvSpPr>
          <p:spPr>
            <a:xfrm>
              <a:off x="42837" y="1272549"/>
              <a:ext cx="1471874" cy="584825"/>
            </a:xfrm>
            <a:custGeom>
              <a:avLst/>
              <a:gdLst>
                <a:gd name="connsiteX0" fmla="*/ 800126 w 1471874"/>
                <a:gd name="connsiteY0" fmla="*/ 117050 h 688550"/>
                <a:gd name="connsiteX1" fmla="*/ 200051 w 1471874"/>
                <a:gd name="connsiteY1" fmla="*/ 145625 h 688550"/>
                <a:gd name="connsiteX2" fmla="*/ 28601 w 1471874"/>
                <a:gd name="connsiteY2" fmla="*/ 174200 h 688550"/>
                <a:gd name="connsiteX3" fmla="*/ 26 w 1471874"/>
                <a:gd name="connsiteY3" fmla="*/ 217063 h 688550"/>
                <a:gd name="connsiteX4" fmla="*/ 28601 w 1471874"/>
                <a:gd name="connsiteY4" fmla="*/ 345650 h 688550"/>
                <a:gd name="connsiteX5" fmla="*/ 71463 w 1471874"/>
                <a:gd name="connsiteY5" fmla="*/ 388513 h 688550"/>
                <a:gd name="connsiteX6" fmla="*/ 128613 w 1471874"/>
                <a:gd name="connsiteY6" fmla="*/ 474238 h 688550"/>
                <a:gd name="connsiteX7" fmla="*/ 214338 w 1471874"/>
                <a:gd name="connsiteY7" fmla="*/ 545675 h 688550"/>
                <a:gd name="connsiteX8" fmla="*/ 342926 w 1471874"/>
                <a:gd name="connsiteY8" fmla="*/ 631400 h 688550"/>
                <a:gd name="connsiteX9" fmla="*/ 385788 w 1471874"/>
                <a:gd name="connsiteY9" fmla="*/ 659975 h 688550"/>
                <a:gd name="connsiteX10" fmla="*/ 442938 w 1471874"/>
                <a:gd name="connsiteY10" fmla="*/ 674263 h 688550"/>
                <a:gd name="connsiteX11" fmla="*/ 485801 w 1471874"/>
                <a:gd name="connsiteY11" fmla="*/ 688550 h 688550"/>
                <a:gd name="connsiteX12" fmla="*/ 1014438 w 1471874"/>
                <a:gd name="connsiteY12" fmla="*/ 674263 h 688550"/>
                <a:gd name="connsiteX13" fmla="*/ 1171601 w 1471874"/>
                <a:gd name="connsiteY13" fmla="*/ 645688 h 688550"/>
                <a:gd name="connsiteX14" fmla="*/ 1271613 w 1471874"/>
                <a:gd name="connsiteY14" fmla="*/ 631400 h 688550"/>
                <a:gd name="connsiteX15" fmla="*/ 1428776 w 1471874"/>
                <a:gd name="connsiteY15" fmla="*/ 588538 h 688550"/>
                <a:gd name="connsiteX16" fmla="*/ 1471638 w 1471874"/>
                <a:gd name="connsiteY16" fmla="*/ 502813 h 688550"/>
                <a:gd name="connsiteX17" fmla="*/ 1400201 w 1471874"/>
                <a:gd name="connsiteY17" fmla="*/ 402800 h 688550"/>
                <a:gd name="connsiteX18" fmla="*/ 1257326 w 1471874"/>
                <a:gd name="connsiteY18" fmla="*/ 317075 h 688550"/>
                <a:gd name="connsiteX19" fmla="*/ 1128738 w 1471874"/>
                <a:gd name="connsiteY19" fmla="*/ 245638 h 688550"/>
                <a:gd name="connsiteX20" fmla="*/ 1000151 w 1471874"/>
                <a:gd name="connsiteY20" fmla="*/ 174200 h 688550"/>
                <a:gd name="connsiteX21" fmla="*/ 943001 w 1471874"/>
                <a:gd name="connsiteY21" fmla="*/ 131338 h 688550"/>
                <a:gd name="connsiteX22" fmla="*/ 900138 w 1471874"/>
                <a:gd name="connsiteY22" fmla="*/ 102763 h 688550"/>
                <a:gd name="connsiteX23" fmla="*/ 842988 w 1471874"/>
                <a:gd name="connsiteY23" fmla="*/ 59900 h 688550"/>
                <a:gd name="connsiteX24" fmla="*/ 800126 w 1471874"/>
                <a:gd name="connsiteY24" fmla="*/ 45613 h 688550"/>
                <a:gd name="connsiteX25" fmla="*/ 757263 w 1471874"/>
                <a:gd name="connsiteY25" fmla="*/ 17038 h 688550"/>
                <a:gd name="connsiteX26" fmla="*/ 600101 w 1471874"/>
                <a:gd name="connsiteY26" fmla="*/ 2750 h 68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471874" h="688550">
                  <a:moveTo>
                    <a:pt x="800126" y="117050"/>
                  </a:moveTo>
                  <a:cubicBezTo>
                    <a:pt x="-55360" y="140814"/>
                    <a:pt x="507686" y="101677"/>
                    <a:pt x="200051" y="145625"/>
                  </a:cubicBezTo>
                  <a:cubicBezTo>
                    <a:pt x="43973" y="167922"/>
                    <a:pt x="134402" y="147751"/>
                    <a:pt x="28601" y="174200"/>
                  </a:cubicBezTo>
                  <a:cubicBezTo>
                    <a:pt x="19076" y="188488"/>
                    <a:pt x="1922" y="199996"/>
                    <a:pt x="26" y="217063"/>
                  </a:cubicBezTo>
                  <a:cubicBezTo>
                    <a:pt x="-715" y="223735"/>
                    <a:pt x="14252" y="324126"/>
                    <a:pt x="28601" y="345650"/>
                  </a:cubicBezTo>
                  <a:cubicBezTo>
                    <a:pt x="39809" y="362462"/>
                    <a:pt x="59058" y="372564"/>
                    <a:pt x="71463" y="388513"/>
                  </a:cubicBezTo>
                  <a:cubicBezTo>
                    <a:pt x="92547" y="415622"/>
                    <a:pt x="100038" y="455188"/>
                    <a:pt x="128613" y="474238"/>
                  </a:cubicBezTo>
                  <a:cubicBezTo>
                    <a:pt x="223344" y="537391"/>
                    <a:pt x="118085" y="463172"/>
                    <a:pt x="214338" y="545675"/>
                  </a:cubicBezTo>
                  <a:cubicBezTo>
                    <a:pt x="265561" y="589581"/>
                    <a:pt x="283889" y="594502"/>
                    <a:pt x="342926" y="631400"/>
                  </a:cubicBezTo>
                  <a:cubicBezTo>
                    <a:pt x="357487" y="640501"/>
                    <a:pt x="370005" y="653211"/>
                    <a:pt x="385788" y="659975"/>
                  </a:cubicBezTo>
                  <a:cubicBezTo>
                    <a:pt x="403837" y="667710"/>
                    <a:pt x="424057" y="668869"/>
                    <a:pt x="442938" y="674263"/>
                  </a:cubicBezTo>
                  <a:cubicBezTo>
                    <a:pt x="457419" y="678400"/>
                    <a:pt x="471513" y="683788"/>
                    <a:pt x="485801" y="688550"/>
                  </a:cubicBezTo>
                  <a:lnTo>
                    <a:pt x="1014438" y="674263"/>
                  </a:lnTo>
                  <a:cubicBezTo>
                    <a:pt x="1125574" y="669211"/>
                    <a:pt x="1086629" y="661137"/>
                    <a:pt x="1171601" y="645688"/>
                  </a:cubicBezTo>
                  <a:cubicBezTo>
                    <a:pt x="1204734" y="639664"/>
                    <a:pt x="1238591" y="638004"/>
                    <a:pt x="1271613" y="631400"/>
                  </a:cubicBezTo>
                  <a:cubicBezTo>
                    <a:pt x="1352178" y="615287"/>
                    <a:pt x="1367195" y="609064"/>
                    <a:pt x="1428776" y="588538"/>
                  </a:cubicBezTo>
                  <a:cubicBezTo>
                    <a:pt x="1439256" y="572818"/>
                    <a:pt x="1475118" y="527170"/>
                    <a:pt x="1471638" y="502813"/>
                  </a:cubicBezTo>
                  <a:cubicBezTo>
                    <a:pt x="1466431" y="466363"/>
                    <a:pt x="1427382" y="423941"/>
                    <a:pt x="1400201" y="402800"/>
                  </a:cubicBezTo>
                  <a:cubicBezTo>
                    <a:pt x="1313063" y="335026"/>
                    <a:pt x="1335079" y="360271"/>
                    <a:pt x="1257326" y="317075"/>
                  </a:cubicBezTo>
                  <a:cubicBezTo>
                    <a:pt x="1095864" y="227375"/>
                    <a:pt x="1265764" y="314151"/>
                    <a:pt x="1128738" y="245638"/>
                  </a:cubicBezTo>
                  <a:cubicBezTo>
                    <a:pt x="1041125" y="158022"/>
                    <a:pt x="1140007" y="244127"/>
                    <a:pt x="1000151" y="174200"/>
                  </a:cubicBezTo>
                  <a:cubicBezTo>
                    <a:pt x="978853" y="163551"/>
                    <a:pt x="962378" y="145179"/>
                    <a:pt x="943001" y="131338"/>
                  </a:cubicBezTo>
                  <a:cubicBezTo>
                    <a:pt x="929028" y="121357"/>
                    <a:pt x="914111" y="112744"/>
                    <a:pt x="900138" y="102763"/>
                  </a:cubicBezTo>
                  <a:cubicBezTo>
                    <a:pt x="880761" y="88922"/>
                    <a:pt x="863663" y="71714"/>
                    <a:pt x="842988" y="59900"/>
                  </a:cubicBezTo>
                  <a:cubicBezTo>
                    <a:pt x="829912" y="52428"/>
                    <a:pt x="814413" y="50375"/>
                    <a:pt x="800126" y="45613"/>
                  </a:cubicBezTo>
                  <a:cubicBezTo>
                    <a:pt x="785838" y="36088"/>
                    <a:pt x="772622" y="24717"/>
                    <a:pt x="757263" y="17038"/>
                  </a:cubicBezTo>
                  <a:cubicBezTo>
                    <a:pt x="704590" y="-9299"/>
                    <a:pt x="662841" y="2750"/>
                    <a:pt x="600101" y="2750"/>
                  </a:cubicBezTo>
                </a:path>
              </a:pathLst>
            </a:custGeom>
            <a:noFill/>
            <a:ln w="28575">
              <a:solidFill>
                <a:srgbClr val="043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F3FABA2-1009-FD4E-A531-963C97D6D26C}"/>
                </a:ext>
              </a:extLst>
            </p:cNvPr>
            <p:cNvSpPr txBox="1"/>
            <p:nvPr/>
          </p:nvSpPr>
          <p:spPr>
            <a:xfrm>
              <a:off x="1586652" y="996380"/>
              <a:ext cx="15087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solidFill>
                    <a:srgbClr val="0432FF"/>
                  </a:solidFill>
                </a:rPr>
                <a:t>lemma</a:t>
              </a:r>
              <a:endParaRPr lang="en-US" b="1" dirty="0">
                <a:solidFill>
                  <a:srgbClr val="0432FF"/>
                </a:solidFill>
              </a:endParaRPr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356C66DA-AF25-1C4E-AC1B-A4A0A21B46DC}"/>
                </a:ext>
              </a:extLst>
            </p:cNvPr>
            <p:cNvCxnSpPr>
              <a:endCxn id="38" idx="20"/>
            </p:cNvCxnSpPr>
            <p:nvPr/>
          </p:nvCxnSpPr>
          <p:spPr>
            <a:xfrm flipH="1">
              <a:off x="1042988" y="1356105"/>
              <a:ext cx="685800" cy="64402"/>
            </a:xfrm>
            <a:prstGeom prst="straightConnector1">
              <a:avLst/>
            </a:prstGeom>
            <a:ln w="22225">
              <a:solidFill>
                <a:srgbClr val="0432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1EA27EF-4102-3A4A-8E15-53F7A01C50FF}"/>
              </a:ext>
            </a:extLst>
          </p:cNvPr>
          <p:cNvCxnSpPr>
            <a:endCxn id="33" idx="0"/>
          </p:cNvCxnSpPr>
          <p:nvPr/>
        </p:nvCxnSpPr>
        <p:spPr>
          <a:xfrm>
            <a:off x="5926889" y="1435534"/>
            <a:ext cx="328294" cy="586853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83D58DD7-A003-8748-B8F3-3BD5B35F98D4}"/>
              </a:ext>
            </a:extLst>
          </p:cNvPr>
          <p:cNvCxnSpPr/>
          <p:nvPr/>
        </p:nvCxnSpPr>
        <p:spPr>
          <a:xfrm flipH="1">
            <a:off x="1918686" y="1427715"/>
            <a:ext cx="4069146" cy="1648633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E57A664-98D9-A34D-AAFB-02A5F6AE18AE}"/>
              </a:ext>
            </a:extLst>
          </p:cNvPr>
          <p:cNvCxnSpPr/>
          <p:nvPr/>
        </p:nvCxnSpPr>
        <p:spPr>
          <a:xfrm flipH="1">
            <a:off x="1890002" y="1455470"/>
            <a:ext cx="4059735" cy="3327743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B4F0761A-EA6A-8341-AB64-80A4B913AB3A}"/>
              </a:ext>
            </a:extLst>
          </p:cNvPr>
          <p:cNvCxnSpPr>
            <a:endCxn id="36" idx="5"/>
          </p:cNvCxnSpPr>
          <p:nvPr/>
        </p:nvCxnSpPr>
        <p:spPr>
          <a:xfrm flipH="1">
            <a:off x="1795351" y="1442740"/>
            <a:ext cx="4179445" cy="4682152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4D8AD268-0CF8-8E45-9BED-1D53C9D6E1D8}"/>
              </a:ext>
            </a:extLst>
          </p:cNvPr>
          <p:cNvCxnSpPr>
            <a:endCxn id="35" idx="6"/>
          </p:cNvCxnSpPr>
          <p:nvPr/>
        </p:nvCxnSpPr>
        <p:spPr>
          <a:xfrm>
            <a:off x="5906480" y="1455469"/>
            <a:ext cx="301074" cy="1162240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94A461CF-C0CD-9641-837E-204E58C4EDF3}"/>
              </a:ext>
            </a:extLst>
          </p:cNvPr>
          <p:cNvSpPr txBox="1"/>
          <p:nvPr/>
        </p:nvSpPr>
        <p:spPr>
          <a:xfrm>
            <a:off x="7290498" y="971567"/>
            <a:ext cx="20553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432FF"/>
                </a:solidFill>
              </a:rPr>
              <a:t>definition</a:t>
            </a:r>
            <a:endParaRPr lang="en-US" b="1" dirty="0">
              <a:solidFill>
                <a:srgbClr val="0432FF"/>
              </a:solidFill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A35104DF-01D1-B040-BABA-1CF507E5A60B}"/>
              </a:ext>
            </a:extLst>
          </p:cNvPr>
          <p:cNvCxnSpPr/>
          <p:nvPr/>
        </p:nvCxnSpPr>
        <p:spPr>
          <a:xfrm flipH="1">
            <a:off x="7833097" y="1595170"/>
            <a:ext cx="244104" cy="423804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63C13A-32BE-5E42-98EF-7A4758DF4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3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3FD6AD-9CD3-3B4B-B060-343D7D9D3CE3}"/>
              </a:ext>
            </a:extLst>
          </p:cNvPr>
          <p:cNvSpPr txBox="1"/>
          <p:nvPr/>
        </p:nvSpPr>
        <p:spPr>
          <a:xfrm>
            <a:off x="5661447" y="765972"/>
            <a:ext cx="11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Mặt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45468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 animBg="1"/>
      <p:bldP spid="33" grpId="0" animBg="1"/>
      <p:bldP spid="34" grpId="0" animBg="1"/>
      <p:bldP spid="35" grpId="0" animBg="1"/>
      <p:bldP spid="36" grpId="0" animBg="1"/>
      <p:bldP spid="4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13425-B392-134C-A91A-CBD78274B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- </a:t>
            </a:r>
            <a:r>
              <a:rPr lang="en-US" dirty="0" err="1"/>
              <a:t>tính</a:t>
            </a:r>
            <a:r>
              <a:rPr lang="en-US" dirty="0"/>
              <a:t> TF-IDF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khác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95B386-0E68-C441-97D0-F1C03B84F0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71725" y="1024675"/>
            <a:ext cx="3130740" cy="6957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7499EC-B221-ED44-8EB8-900DB1F558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6486" y="2294906"/>
            <a:ext cx="7882385" cy="16965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105256-51E1-6643-BB3D-6193929220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6486" y="4942592"/>
            <a:ext cx="7982594" cy="169659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55DA313-4774-BE4D-85CB-14F6655FD263}"/>
              </a:ext>
            </a:extLst>
          </p:cNvPr>
          <p:cNvSpPr/>
          <p:nvPr/>
        </p:nvSpPr>
        <p:spPr>
          <a:xfrm>
            <a:off x="236486" y="5611381"/>
            <a:ext cx="7982594" cy="359019"/>
          </a:xfrm>
          <a:prstGeom prst="rect">
            <a:avLst/>
          </a:prstGeom>
          <a:solidFill>
            <a:srgbClr val="FFFF00">
              <a:alpha val="4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Content Placeholder 7">
            <a:extLst>
              <a:ext uri="{FF2B5EF4-FFF2-40B4-BE49-F238E27FC236}">
                <a16:creationId xmlns:a16="http://schemas.microsoft.com/office/drawing/2014/main" id="{69EE1F7A-5816-EA40-8B4C-D1EDD76ACB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58243" y="2294906"/>
            <a:ext cx="3197271" cy="38754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D888463-51EC-E74B-B7C1-0087003FCB50}"/>
              </a:ext>
            </a:extLst>
          </p:cNvPr>
          <p:cNvSpPr txBox="1"/>
          <p:nvPr/>
        </p:nvSpPr>
        <p:spPr>
          <a:xfrm>
            <a:off x="236486" y="1771686"/>
            <a:ext cx="5245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D1204B-8A4B-274F-B834-46B20B84DA55}"/>
              </a:ext>
            </a:extLst>
          </p:cNvPr>
          <p:cNvSpPr txBox="1"/>
          <p:nvPr/>
        </p:nvSpPr>
        <p:spPr>
          <a:xfrm>
            <a:off x="8758243" y="1771686"/>
            <a:ext cx="6607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IDF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661424-7BFD-5244-A7C3-EA87B47050ED}"/>
              </a:ext>
            </a:extLst>
          </p:cNvPr>
          <p:cNvSpPr txBox="1"/>
          <p:nvPr/>
        </p:nvSpPr>
        <p:spPr>
          <a:xfrm>
            <a:off x="3511646" y="4398683"/>
            <a:ext cx="1111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TF-IDF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C105BB-DE7B-5943-8EEE-6D9C5B0DF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391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2DCD1-6160-DA40-9362-C037098E1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D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vựng</a:t>
            </a:r>
            <a:r>
              <a:rPr lang="en-US" dirty="0"/>
              <a:t> V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24B01-3626-C149-A02A-F4166E1907D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</a:pPr>
            <a:r>
              <a:rPr lang="en-US" dirty="0"/>
              <a:t>D1: Data Base System Concepts</a:t>
            </a:r>
          </a:p>
          <a:p>
            <a:pPr>
              <a:lnSpc>
                <a:spcPct val="170000"/>
              </a:lnSpc>
            </a:pPr>
            <a:r>
              <a:rPr lang="en-US" dirty="0"/>
              <a:t>D2: Introduction to Algorithms</a:t>
            </a:r>
          </a:p>
          <a:p>
            <a:pPr>
              <a:lnSpc>
                <a:spcPct val="170000"/>
              </a:lnSpc>
            </a:pPr>
            <a:r>
              <a:rPr lang="en-US" dirty="0"/>
              <a:t>D3: Computational Geometry: Algorithms and Applications</a:t>
            </a:r>
          </a:p>
          <a:p>
            <a:pPr>
              <a:lnSpc>
                <a:spcPct val="170000"/>
              </a:lnSpc>
            </a:pPr>
            <a:r>
              <a:rPr lang="en-US" dirty="0"/>
              <a:t>D4: Data Structures and Algorithm Analysis on Massive Data Sets</a:t>
            </a:r>
          </a:p>
          <a:p>
            <a:pPr>
              <a:lnSpc>
                <a:spcPct val="170000"/>
              </a:lnSpc>
            </a:pPr>
            <a:r>
              <a:rPr lang="en-US" dirty="0"/>
              <a:t>D5: Computer Organization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B0C599-1B47-5A47-9B17-1049165972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err="1"/>
              <a:t>Xét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vựng</a:t>
            </a:r>
            <a:r>
              <a:rPr lang="en-US" dirty="0"/>
              <a:t> (8 </a:t>
            </a:r>
            <a:r>
              <a:rPr lang="en-US" dirty="0" err="1"/>
              <a:t>từ</a:t>
            </a:r>
            <a:r>
              <a:rPr lang="en-US" dirty="0"/>
              <a:t>):</a:t>
            </a:r>
          </a:p>
          <a:p>
            <a:pPr marL="0" indent="0">
              <a:buNone/>
            </a:pPr>
            <a:r>
              <a:rPr lang="en-US" dirty="0"/>
              <a:t>V = {</a:t>
            </a:r>
          </a:p>
          <a:p>
            <a:pPr marL="0" indent="0">
              <a:buNone/>
            </a:pPr>
            <a:r>
              <a:rPr lang="en-US" dirty="0"/>
              <a:t>	w1= data,</a:t>
            </a:r>
          </a:p>
          <a:p>
            <a:pPr marL="0" indent="0">
              <a:buNone/>
            </a:pPr>
            <a:r>
              <a:rPr lang="en-US" dirty="0"/>
              <a:t>	w2= system,</a:t>
            </a:r>
          </a:p>
          <a:p>
            <a:pPr marL="0" indent="0">
              <a:buNone/>
            </a:pPr>
            <a:r>
              <a:rPr lang="en-US" dirty="0"/>
              <a:t>	w3= algorithm,</a:t>
            </a:r>
          </a:p>
          <a:p>
            <a:pPr marL="0" indent="0">
              <a:buNone/>
            </a:pPr>
            <a:r>
              <a:rPr lang="en-US" dirty="0"/>
              <a:t>	w4=computer,</a:t>
            </a:r>
          </a:p>
          <a:p>
            <a:pPr marL="0" indent="0">
              <a:buNone/>
            </a:pPr>
            <a:r>
              <a:rPr lang="en-US" dirty="0"/>
              <a:t>	w5= geometry,</a:t>
            </a:r>
          </a:p>
          <a:p>
            <a:pPr marL="0" indent="0">
              <a:buNone/>
            </a:pPr>
            <a:r>
              <a:rPr lang="en-US" dirty="0"/>
              <a:t>	w6= structures,</a:t>
            </a:r>
          </a:p>
          <a:p>
            <a:pPr marL="0" indent="0">
              <a:buNone/>
            </a:pPr>
            <a:r>
              <a:rPr lang="en-US" dirty="0"/>
              <a:t>	w7= analysis,</a:t>
            </a:r>
          </a:p>
          <a:p>
            <a:pPr marL="0" indent="0">
              <a:buNone/>
            </a:pPr>
            <a:r>
              <a:rPr lang="en-US" dirty="0"/>
              <a:t>	w8= organization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B3105A-6BCC-C343-A216-0701549DB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52244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F38D-A56D-D940-933A-0D0E515DB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Yêu</a:t>
            </a:r>
            <a:r>
              <a:rPr lang="en-US" dirty="0"/>
              <a:t> </a:t>
            </a:r>
            <a:r>
              <a:rPr lang="en-US" dirty="0" err="1"/>
              <a:t>cầu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7BE2B-B490-284B-83D0-4406559B69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TF-IDF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trọng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D.</a:t>
            </a:r>
          </a:p>
          <a:p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qua 2 </a:t>
            </a:r>
            <a:r>
              <a:rPr lang="en-US" dirty="0" err="1"/>
              <a:t>từ</a:t>
            </a:r>
            <a:r>
              <a:rPr lang="en-US" dirty="0"/>
              <a:t>: </a:t>
            </a:r>
            <a:r>
              <a:rPr lang="en-US" dirty="0">
                <a:solidFill>
                  <a:srgbClr val="FF0000"/>
                </a:solidFill>
              </a:rPr>
              <a:t>computer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algorithm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8B1C47-3A2B-084C-8179-B58BE5979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8606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F3F59-C2A3-DA4A-82C6-5438E5B4F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Tính</a:t>
            </a:r>
            <a:r>
              <a:rPr lang="en-US" dirty="0"/>
              <a:t> TF – ma </a:t>
            </a:r>
            <a:r>
              <a:rPr lang="en-US" dirty="0" err="1"/>
              <a:t>trận</a:t>
            </a:r>
            <a:r>
              <a:rPr lang="en-US" dirty="0"/>
              <a:t> term-document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7D4C6EE-2463-8044-BAD7-644BB2BAF811}"/>
              </a:ext>
            </a:extLst>
          </p:cNvPr>
          <p:cNvGraphicFramePr>
            <a:graphicFrameLocks noGrp="1"/>
          </p:cNvGraphicFramePr>
          <p:nvPr/>
        </p:nvGraphicFramePr>
        <p:xfrm>
          <a:off x="1609809" y="1874831"/>
          <a:ext cx="7511880" cy="34022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4550">
                  <a:extLst>
                    <a:ext uri="{9D8B030D-6E8A-4147-A177-3AD203B41FA5}">
                      <a16:colId xmlns:a16="http://schemas.microsoft.com/office/drawing/2014/main" val="1996738355"/>
                    </a:ext>
                  </a:extLst>
                </a:gridCol>
                <a:gridCol w="1079410">
                  <a:extLst>
                    <a:ext uri="{9D8B030D-6E8A-4147-A177-3AD203B41FA5}">
                      <a16:colId xmlns:a16="http://schemas.microsoft.com/office/drawing/2014/main" val="2056419483"/>
                    </a:ext>
                  </a:extLst>
                </a:gridCol>
                <a:gridCol w="1251980">
                  <a:extLst>
                    <a:ext uri="{9D8B030D-6E8A-4147-A177-3AD203B41FA5}">
                      <a16:colId xmlns:a16="http://schemas.microsoft.com/office/drawing/2014/main" val="1128801629"/>
                    </a:ext>
                  </a:extLst>
                </a:gridCol>
                <a:gridCol w="1251980">
                  <a:extLst>
                    <a:ext uri="{9D8B030D-6E8A-4147-A177-3AD203B41FA5}">
                      <a16:colId xmlns:a16="http://schemas.microsoft.com/office/drawing/2014/main" val="3246527743"/>
                    </a:ext>
                  </a:extLst>
                </a:gridCol>
                <a:gridCol w="1251980">
                  <a:extLst>
                    <a:ext uri="{9D8B030D-6E8A-4147-A177-3AD203B41FA5}">
                      <a16:colId xmlns:a16="http://schemas.microsoft.com/office/drawing/2014/main" val="3399603693"/>
                    </a:ext>
                  </a:extLst>
                </a:gridCol>
                <a:gridCol w="1251980">
                  <a:extLst>
                    <a:ext uri="{9D8B030D-6E8A-4147-A177-3AD203B41FA5}">
                      <a16:colId xmlns:a16="http://schemas.microsoft.com/office/drawing/2014/main" val="1002724142"/>
                    </a:ext>
                  </a:extLst>
                </a:gridCol>
              </a:tblGrid>
              <a:tr h="378032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4262695"/>
                  </a:ext>
                </a:extLst>
              </a:tr>
              <a:tr h="37803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7155510"/>
                  </a:ext>
                </a:extLst>
              </a:tr>
              <a:tr h="37803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711200"/>
                  </a:ext>
                </a:extLst>
              </a:tr>
              <a:tr h="37803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algorithm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8711935"/>
                  </a:ext>
                </a:extLst>
              </a:tr>
              <a:tr h="37803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computer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4682745"/>
                  </a:ext>
                </a:extLst>
              </a:tr>
              <a:tr h="37803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geometry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1761345"/>
                  </a:ext>
                </a:extLst>
              </a:tr>
              <a:tr h="37803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structure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0505171"/>
                  </a:ext>
                </a:extLst>
              </a:tr>
              <a:tr h="37803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8715820"/>
                  </a:ext>
                </a:extLst>
              </a:tr>
              <a:tr h="37803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organization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5590663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5A5C47-EC7E-A648-A01B-753E47947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6466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8433D-5A3E-0143-A072-51A72B7BE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Tính</a:t>
            </a:r>
            <a:r>
              <a:rPr lang="en-US" dirty="0"/>
              <a:t> IDF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4B889-3433-6741-99C3-4E5C26FD4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6049" y="1427641"/>
            <a:ext cx="10779450" cy="4913378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FF0000"/>
                </a:solidFill>
              </a:rPr>
              <a:t>data</a:t>
            </a:r>
            <a:r>
              <a:rPr lang="en-US" sz="2400" dirty="0"/>
              <a:t>: </a:t>
            </a:r>
            <a:r>
              <a:rPr lang="en-US" sz="2400" dirty="0" err="1"/>
              <a:t>xuất</a:t>
            </a:r>
            <a:r>
              <a:rPr lang="en-US" sz="2400" dirty="0"/>
              <a:t> </a:t>
            </a:r>
            <a:r>
              <a:rPr lang="en-US" sz="2400" dirty="0" err="1"/>
              <a:t>hiện</a:t>
            </a:r>
            <a:r>
              <a:rPr lang="en-US" sz="2400" dirty="0"/>
              <a:t> </a:t>
            </a:r>
            <a:r>
              <a:rPr lang="en-US" sz="2400" dirty="0" err="1"/>
              <a:t>trong</a:t>
            </a:r>
            <a:r>
              <a:rPr lang="en-US" sz="2400" dirty="0"/>
              <a:t> </a:t>
            </a:r>
            <a:r>
              <a:rPr lang="en-US" sz="2400" dirty="0" err="1"/>
              <a:t>văn</a:t>
            </a:r>
            <a:r>
              <a:rPr lang="en-US" sz="2400" dirty="0"/>
              <a:t> </a:t>
            </a:r>
            <a:r>
              <a:rPr lang="en-US" sz="2400" dirty="0" err="1"/>
              <a:t>bản</a:t>
            </a:r>
            <a:r>
              <a:rPr lang="en-US" sz="2400" dirty="0"/>
              <a:t> </a:t>
            </a:r>
            <a:r>
              <a:rPr lang="en-US" sz="2400" i="1" dirty="0"/>
              <a:t>D1, D4</a:t>
            </a:r>
            <a:r>
              <a:rPr lang="en-US" sz="2400" dirty="0"/>
              <a:t> 		=&gt; </a:t>
            </a:r>
            <a:r>
              <a:rPr lang="en-US" sz="2400" i="1" dirty="0"/>
              <a:t>df = 2, </a:t>
            </a:r>
            <a:r>
              <a:rPr lang="en-US" sz="2400" i="1" dirty="0" err="1"/>
              <a:t>idf</a:t>
            </a:r>
            <a:r>
              <a:rPr lang="en-US" sz="2400" i="1" dirty="0"/>
              <a:t> = log10(5/2) = 0.39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FF0000"/>
                </a:solidFill>
              </a:rPr>
              <a:t>system</a:t>
            </a:r>
            <a:r>
              <a:rPr lang="en-US" sz="2400" dirty="0"/>
              <a:t>: </a:t>
            </a:r>
            <a:r>
              <a:rPr lang="en-US" sz="2400" dirty="0" err="1"/>
              <a:t>xuất</a:t>
            </a:r>
            <a:r>
              <a:rPr lang="en-US" sz="2400" dirty="0"/>
              <a:t> </a:t>
            </a:r>
            <a:r>
              <a:rPr lang="en-US" sz="2400" dirty="0" err="1"/>
              <a:t>hiện</a:t>
            </a:r>
            <a:r>
              <a:rPr lang="en-US" sz="2400" dirty="0"/>
              <a:t> </a:t>
            </a:r>
            <a:r>
              <a:rPr lang="en-US" sz="2400" dirty="0" err="1"/>
              <a:t>trong</a:t>
            </a:r>
            <a:r>
              <a:rPr lang="en-US" sz="2400" dirty="0"/>
              <a:t> </a:t>
            </a:r>
            <a:r>
              <a:rPr lang="en-US" sz="2400" dirty="0" err="1"/>
              <a:t>văn</a:t>
            </a:r>
            <a:r>
              <a:rPr lang="en-US" sz="2400" dirty="0"/>
              <a:t> </a:t>
            </a:r>
            <a:r>
              <a:rPr lang="en-US" sz="2400" dirty="0" err="1"/>
              <a:t>bản</a:t>
            </a:r>
            <a:r>
              <a:rPr lang="en-US" sz="2400" dirty="0"/>
              <a:t> </a:t>
            </a:r>
            <a:r>
              <a:rPr lang="en-US" sz="2400" i="1" dirty="0"/>
              <a:t>D1</a:t>
            </a:r>
            <a:r>
              <a:rPr lang="en-US" sz="2400" dirty="0"/>
              <a:t> 		=&gt; </a:t>
            </a:r>
            <a:r>
              <a:rPr lang="en-US" sz="2400" i="1" dirty="0"/>
              <a:t>df = 1, </a:t>
            </a:r>
            <a:r>
              <a:rPr lang="en-US" sz="2400" i="1" dirty="0" err="1"/>
              <a:t>idf</a:t>
            </a:r>
            <a:r>
              <a:rPr lang="en-US" sz="2400" i="1" dirty="0"/>
              <a:t> = log10(5/1) = 0.69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FF0000"/>
                </a:solidFill>
              </a:rPr>
              <a:t>algorithm</a:t>
            </a:r>
            <a:r>
              <a:rPr lang="en-US" sz="2400" dirty="0"/>
              <a:t>: </a:t>
            </a:r>
            <a:r>
              <a:rPr lang="en-US" sz="2400" dirty="0" err="1"/>
              <a:t>xuất</a:t>
            </a:r>
            <a:r>
              <a:rPr lang="en-US" sz="2400" dirty="0"/>
              <a:t> </a:t>
            </a:r>
            <a:r>
              <a:rPr lang="en-US" sz="2400" dirty="0" err="1"/>
              <a:t>hiện</a:t>
            </a:r>
            <a:r>
              <a:rPr lang="en-US" sz="2400" dirty="0"/>
              <a:t> </a:t>
            </a:r>
            <a:r>
              <a:rPr lang="en-US" sz="2400" dirty="0" err="1"/>
              <a:t>trong</a:t>
            </a:r>
            <a:r>
              <a:rPr lang="en-US" sz="2400" dirty="0"/>
              <a:t> </a:t>
            </a:r>
            <a:r>
              <a:rPr lang="en-US" sz="2400" dirty="0" err="1"/>
              <a:t>văn</a:t>
            </a:r>
            <a:r>
              <a:rPr lang="en-US" sz="2400" dirty="0"/>
              <a:t> </a:t>
            </a:r>
            <a:r>
              <a:rPr lang="en-US" sz="2400" dirty="0" err="1"/>
              <a:t>bản</a:t>
            </a:r>
            <a:r>
              <a:rPr lang="en-US" sz="2400" dirty="0"/>
              <a:t> </a:t>
            </a:r>
            <a:r>
              <a:rPr lang="en-US" sz="2400" i="1" dirty="0"/>
              <a:t>D2, D3, D4 </a:t>
            </a:r>
            <a:r>
              <a:rPr lang="en-US" sz="2400" dirty="0"/>
              <a:t>	=&gt; </a:t>
            </a:r>
            <a:r>
              <a:rPr lang="en-US" sz="2400" i="1" dirty="0"/>
              <a:t>df = 3, </a:t>
            </a:r>
            <a:r>
              <a:rPr lang="en-US" sz="2400" i="1" dirty="0" err="1"/>
              <a:t>idf</a:t>
            </a:r>
            <a:r>
              <a:rPr lang="en-US" sz="2400" i="1" dirty="0"/>
              <a:t> = log10(5/3) = 0.22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FF0000"/>
                </a:solidFill>
              </a:rPr>
              <a:t>computer</a:t>
            </a:r>
            <a:r>
              <a:rPr lang="en-US" sz="2400" dirty="0"/>
              <a:t>: </a:t>
            </a:r>
            <a:r>
              <a:rPr lang="en-US" sz="2400" dirty="0" err="1"/>
              <a:t>xuất</a:t>
            </a:r>
            <a:r>
              <a:rPr lang="en-US" sz="2400" dirty="0"/>
              <a:t> </a:t>
            </a:r>
            <a:r>
              <a:rPr lang="en-US" sz="2400" dirty="0" err="1"/>
              <a:t>hiện</a:t>
            </a:r>
            <a:r>
              <a:rPr lang="en-US" sz="2400" dirty="0"/>
              <a:t> </a:t>
            </a:r>
            <a:r>
              <a:rPr lang="en-US" sz="2400" dirty="0" err="1"/>
              <a:t>trong</a:t>
            </a:r>
            <a:r>
              <a:rPr lang="en-US" sz="2400" dirty="0"/>
              <a:t> </a:t>
            </a:r>
            <a:r>
              <a:rPr lang="en-US" sz="2400" dirty="0" err="1"/>
              <a:t>văn</a:t>
            </a:r>
            <a:r>
              <a:rPr lang="en-US" sz="2400" dirty="0"/>
              <a:t> </a:t>
            </a:r>
            <a:r>
              <a:rPr lang="en-US" sz="2400" dirty="0" err="1"/>
              <a:t>bản</a:t>
            </a:r>
            <a:r>
              <a:rPr lang="en-US" sz="2400" dirty="0"/>
              <a:t> </a:t>
            </a:r>
            <a:r>
              <a:rPr lang="en-US" sz="2400" i="1" dirty="0"/>
              <a:t>D5</a:t>
            </a:r>
            <a:r>
              <a:rPr lang="en-US" sz="2400" dirty="0"/>
              <a:t> 		=&gt; </a:t>
            </a:r>
            <a:r>
              <a:rPr lang="en-US" sz="2400" i="1" dirty="0"/>
              <a:t>df = 1, </a:t>
            </a:r>
            <a:r>
              <a:rPr lang="en-US" sz="2400" i="1" dirty="0" err="1"/>
              <a:t>idf</a:t>
            </a:r>
            <a:r>
              <a:rPr lang="en-US" sz="2400" i="1" dirty="0"/>
              <a:t> = log10(5/1) = 0.69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FF0000"/>
                </a:solidFill>
              </a:rPr>
              <a:t>geometry</a:t>
            </a:r>
            <a:r>
              <a:rPr lang="en-US" sz="2400" dirty="0"/>
              <a:t>: </a:t>
            </a:r>
            <a:r>
              <a:rPr lang="en-US" sz="2400" dirty="0" err="1"/>
              <a:t>Xuất</a:t>
            </a:r>
            <a:r>
              <a:rPr lang="en-US" sz="2400" dirty="0"/>
              <a:t> </a:t>
            </a:r>
            <a:r>
              <a:rPr lang="en-US" sz="2400" dirty="0" err="1"/>
              <a:t>hiện</a:t>
            </a:r>
            <a:r>
              <a:rPr lang="en-US" sz="2400" dirty="0"/>
              <a:t> </a:t>
            </a:r>
            <a:r>
              <a:rPr lang="en-US" sz="2400" dirty="0" err="1"/>
              <a:t>trong</a:t>
            </a:r>
            <a:r>
              <a:rPr lang="en-US" sz="2400" dirty="0"/>
              <a:t> </a:t>
            </a:r>
            <a:r>
              <a:rPr lang="en-US" sz="2400" dirty="0" err="1"/>
              <a:t>văn</a:t>
            </a:r>
            <a:r>
              <a:rPr lang="en-US" sz="2400" dirty="0"/>
              <a:t> </a:t>
            </a:r>
            <a:r>
              <a:rPr lang="en-US" sz="2400" dirty="0" err="1"/>
              <a:t>bản</a:t>
            </a:r>
            <a:r>
              <a:rPr lang="en-US" sz="2400" dirty="0"/>
              <a:t> </a:t>
            </a:r>
            <a:r>
              <a:rPr lang="en-US" sz="2400" i="1" dirty="0"/>
              <a:t>D3</a:t>
            </a:r>
            <a:r>
              <a:rPr lang="en-US" sz="2400" dirty="0"/>
              <a:t> 		=&gt; </a:t>
            </a:r>
            <a:r>
              <a:rPr lang="en-US" sz="2400" i="1" dirty="0"/>
              <a:t>df = 1, </a:t>
            </a:r>
            <a:r>
              <a:rPr lang="en-US" sz="2400" i="1" dirty="0" err="1"/>
              <a:t>idf</a:t>
            </a:r>
            <a:r>
              <a:rPr lang="en-US" sz="2400" i="1" dirty="0"/>
              <a:t> = log10(5/1) = 0.69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FF0000"/>
                </a:solidFill>
              </a:rPr>
              <a:t>structure</a:t>
            </a:r>
            <a:r>
              <a:rPr lang="en-US" sz="2400" dirty="0"/>
              <a:t>: </a:t>
            </a:r>
            <a:r>
              <a:rPr lang="en-US" sz="2400" dirty="0" err="1"/>
              <a:t>Xuất</a:t>
            </a:r>
            <a:r>
              <a:rPr lang="en-US" sz="2400" dirty="0"/>
              <a:t> </a:t>
            </a:r>
            <a:r>
              <a:rPr lang="en-US" sz="2400" dirty="0" err="1"/>
              <a:t>hiện</a:t>
            </a:r>
            <a:r>
              <a:rPr lang="en-US" sz="2400" dirty="0"/>
              <a:t> </a:t>
            </a:r>
            <a:r>
              <a:rPr lang="en-US" sz="2400" dirty="0" err="1"/>
              <a:t>trong</a:t>
            </a:r>
            <a:r>
              <a:rPr lang="en-US" sz="2400" dirty="0"/>
              <a:t> </a:t>
            </a:r>
            <a:r>
              <a:rPr lang="en-US" sz="2400" dirty="0" err="1"/>
              <a:t>văn</a:t>
            </a:r>
            <a:r>
              <a:rPr lang="en-US" sz="2400" dirty="0"/>
              <a:t> </a:t>
            </a:r>
            <a:r>
              <a:rPr lang="en-US" sz="2400" dirty="0" err="1"/>
              <a:t>bản</a:t>
            </a:r>
            <a:r>
              <a:rPr lang="en-US" sz="2400" dirty="0"/>
              <a:t> </a:t>
            </a:r>
            <a:r>
              <a:rPr lang="en-US" sz="2400" i="1" dirty="0"/>
              <a:t>D1</a:t>
            </a:r>
            <a:r>
              <a:rPr lang="en-US" sz="2400" dirty="0"/>
              <a:t> 		=&gt; </a:t>
            </a:r>
            <a:r>
              <a:rPr lang="en-US" sz="2400" i="1" dirty="0"/>
              <a:t>df = 1, </a:t>
            </a:r>
            <a:r>
              <a:rPr lang="en-US" sz="2400" i="1" dirty="0" err="1"/>
              <a:t>idf</a:t>
            </a:r>
            <a:r>
              <a:rPr lang="en-US" sz="2400" i="1" dirty="0"/>
              <a:t> = log10(5/1) = 0.69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FF0000"/>
                </a:solidFill>
              </a:rPr>
              <a:t>analysis</a:t>
            </a:r>
            <a:r>
              <a:rPr lang="en-US" sz="2400" dirty="0"/>
              <a:t>: </a:t>
            </a:r>
            <a:r>
              <a:rPr lang="en-US" sz="2400" dirty="0" err="1"/>
              <a:t>Xuất</a:t>
            </a:r>
            <a:r>
              <a:rPr lang="en-US" sz="2400" dirty="0"/>
              <a:t> </a:t>
            </a:r>
            <a:r>
              <a:rPr lang="en-US" sz="2400" dirty="0" err="1"/>
              <a:t>hiện</a:t>
            </a:r>
            <a:r>
              <a:rPr lang="en-US" sz="2400" dirty="0"/>
              <a:t> </a:t>
            </a:r>
            <a:r>
              <a:rPr lang="en-US" sz="2400" dirty="0" err="1"/>
              <a:t>trong</a:t>
            </a:r>
            <a:r>
              <a:rPr lang="en-US" sz="2400" dirty="0"/>
              <a:t> </a:t>
            </a:r>
            <a:r>
              <a:rPr lang="en-US" sz="2400" dirty="0" err="1"/>
              <a:t>văn</a:t>
            </a:r>
            <a:r>
              <a:rPr lang="en-US" sz="2400" dirty="0"/>
              <a:t> </a:t>
            </a:r>
            <a:r>
              <a:rPr lang="en-US" sz="2400" dirty="0" err="1"/>
              <a:t>bản</a:t>
            </a:r>
            <a:r>
              <a:rPr lang="en-US" sz="2400" dirty="0"/>
              <a:t> </a:t>
            </a:r>
            <a:r>
              <a:rPr lang="en-US" sz="2400" i="1" dirty="0"/>
              <a:t>D4</a:t>
            </a:r>
            <a:r>
              <a:rPr lang="en-US" sz="2400" dirty="0"/>
              <a:t> 		=&gt; </a:t>
            </a:r>
            <a:r>
              <a:rPr lang="en-US" sz="2400" i="1" dirty="0"/>
              <a:t>df = 1, </a:t>
            </a:r>
            <a:r>
              <a:rPr lang="en-US" sz="2400" i="1" dirty="0" err="1"/>
              <a:t>idf</a:t>
            </a:r>
            <a:r>
              <a:rPr lang="en-US" sz="2400" i="1" dirty="0"/>
              <a:t> = log10(5/1) = 0.69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FF0000"/>
                </a:solidFill>
              </a:rPr>
              <a:t>organization</a:t>
            </a:r>
            <a:r>
              <a:rPr lang="en-US" sz="2400" dirty="0"/>
              <a:t>: </a:t>
            </a:r>
            <a:r>
              <a:rPr lang="en-US" sz="2400" dirty="0" err="1"/>
              <a:t>xuất</a:t>
            </a:r>
            <a:r>
              <a:rPr lang="en-US" sz="2400" dirty="0"/>
              <a:t> </a:t>
            </a:r>
            <a:r>
              <a:rPr lang="en-US" sz="2400" dirty="0" err="1"/>
              <a:t>hiện</a:t>
            </a:r>
            <a:r>
              <a:rPr lang="en-US" sz="2400" dirty="0"/>
              <a:t> </a:t>
            </a:r>
            <a:r>
              <a:rPr lang="en-US" sz="2400" dirty="0" err="1"/>
              <a:t>trong</a:t>
            </a:r>
            <a:r>
              <a:rPr lang="en-US" sz="2400" dirty="0"/>
              <a:t> </a:t>
            </a:r>
            <a:r>
              <a:rPr lang="en-US" sz="2400" dirty="0" err="1"/>
              <a:t>văn</a:t>
            </a:r>
            <a:r>
              <a:rPr lang="en-US" sz="2400" dirty="0"/>
              <a:t> </a:t>
            </a:r>
            <a:r>
              <a:rPr lang="en-US" sz="2400" dirty="0" err="1"/>
              <a:t>bản</a:t>
            </a:r>
            <a:r>
              <a:rPr lang="en-US" sz="2400" dirty="0"/>
              <a:t> </a:t>
            </a:r>
            <a:r>
              <a:rPr lang="en-US" sz="2400" i="1" dirty="0"/>
              <a:t>D5</a:t>
            </a:r>
            <a:r>
              <a:rPr lang="en-US" sz="2400" dirty="0"/>
              <a:t> 	=&gt; </a:t>
            </a:r>
            <a:r>
              <a:rPr lang="en-US" sz="2400" i="1" dirty="0"/>
              <a:t>df = 1, </a:t>
            </a:r>
            <a:r>
              <a:rPr lang="en-US" sz="2400" i="1" dirty="0" err="1"/>
              <a:t>idf</a:t>
            </a:r>
            <a:r>
              <a:rPr lang="en-US" sz="2400" i="1" dirty="0"/>
              <a:t> = log10(5/1) = 0.69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09D66-5179-FE42-8210-A6453ED16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8110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F3F59-C2A3-DA4A-82C6-5438E5B4F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Tính</a:t>
            </a:r>
            <a:r>
              <a:rPr lang="en-US" dirty="0"/>
              <a:t> TF-IDF – ma </a:t>
            </a:r>
            <a:r>
              <a:rPr lang="en-US" dirty="0" err="1"/>
              <a:t>trận</a:t>
            </a:r>
            <a:r>
              <a:rPr lang="en-US" dirty="0"/>
              <a:t> term-document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7D4C6EE-2463-8044-BAD7-644BB2BAF811}"/>
              </a:ext>
            </a:extLst>
          </p:cNvPr>
          <p:cNvGraphicFramePr>
            <a:graphicFrameLocks noGrp="1"/>
          </p:cNvGraphicFramePr>
          <p:nvPr/>
        </p:nvGraphicFramePr>
        <p:xfrm>
          <a:off x="1703593" y="1886554"/>
          <a:ext cx="7511880" cy="34022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4550">
                  <a:extLst>
                    <a:ext uri="{9D8B030D-6E8A-4147-A177-3AD203B41FA5}">
                      <a16:colId xmlns:a16="http://schemas.microsoft.com/office/drawing/2014/main" val="1996738355"/>
                    </a:ext>
                  </a:extLst>
                </a:gridCol>
                <a:gridCol w="1079410">
                  <a:extLst>
                    <a:ext uri="{9D8B030D-6E8A-4147-A177-3AD203B41FA5}">
                      <a16:colId xmlns:a16="http://schemas.microsoft.com/office/drawing/2014/main" val="2056419483"/>
                    </a:ext>
                  </a:extLst>
                </a:gridCol>
                <a:gridCol w="1251980">
                  <a:extLst>
                    <a:ext uri="{9D8B030D-6E8A-4147-A177-3AD203B41FA5}">
                      <a16:colId xmlns:a16="http://schemas.microsoft.com/office/drawing/2014/main" val="1128801629"/>
                    </a:ext>
                  </a:extLst>
                </a:gridCol>
                <a:gridCol w="1251980">
                  <a:extLst>
                    <a:ext uri="{9D8B030D-6E8A-4147-A177-3AD203B41FA5}">
                      <a16:colId xmlns:a16="http://schemas.microsoft.com/office/drawing/2014/main" val="3246527743"/>
                    </a:ext>
                  </a:extLst>
                </a:gridCol>
                <a:gridCol w="1251980">
                  <a:extLst>
                    <a:ext uri="{9D8B030D-6E8A-4147-A177-3AD203B41FA5}">
                      <a16:colId xmlns:a16="http://schemas.microsoft.com/office/drawing/2014/main" val="3399603693"/>
                    </a:ext>
                  </a:extLst>
                </a:gridCol>
                <a:gridCol w="1251980">
                  <a:extLst>
                    <a:ext uri="{9D8B030D-6E8A-4147-A177-3AD203B41FA5}">
                      <a16:colId xmlns:a16="http://schemas.microsoft.com/office/drawing/2014/main" val="1002724142"/>
                    </a:ext>
                  </a:extLst>
                </a:gridCol>
              </a:tblGrid>
              <a:tr h="378032">
                <a:tc>
                  <a:txBody>
                    <a:bodyPr/>
                    <a:lstStyle/>
                    <a:p>
                      <a:pPr marL="11113" indent="0">
                        <a:tabLst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4262695"/>
                  </a:ext>
                </a:extLst>
              </a:tr>
              <a:tr h="37803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1" dirty="0"/>
                        <a:t>1.17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7155510"/>
                  </a:ext>
                </a:extLst>
              </a:tr>
              <a:tr h="37803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711200"/>
                  </a:ext>
                </a:extLst>
              </a:tr>
              <a:tr h="37803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algorithm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8711935"/>
                  </a:ext>
                </a:extLst>
              </a:tr>
              <a:tr h="37803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computer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1" dirty="0"/>
                        <a:t>1.38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4682745"/>
                  </a:ext>
                </a:extLst>
              </a:tr>
              <a:tr h="37803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geometry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1761345"/>
                  </a:ext>
                </a:extLst>
              </a:tr>
              <a:tr h="37803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structure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0505171"/>
                  </a:ext>
                </a:extLst>
              </a:tr>
              <a:tr h="37803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8715820"/>
                  </a:ext>
                </a:extLst>
              </a:tr>
              <a:tr h="37803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organization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1" dirty="0"/>
                        <a:t>1.38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5590663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A9E9EA-C52A-9B41-A8C2-9297E8E54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6171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72688-5D35-074B-A4F6-11C01A8F8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qua 2 </a:t>
            </a:r>
            <a:r>
              <a:rPr lang="en-US" dirty="0" err="1"/>
              <a:t>từ</a:t>
            </a:r>
            <a:r>
              <a:rPr lang="en-US" dirty="0"/>
              <a:t>: </a:t>
            </a:r>
            <a:r>
              <a:rPr lang="en-US" dirty="0">
                <a:solidFill>
                  <a:srgbClr val="FF0000"/>
                </a:solidFill>
              </a:rPr>
              <a:t>computer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algorithm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A4129CF-C3F8-184D-88E3-ACF2DCE9DA24}"/>
              </a:ext>
            </a:extLst>
          </p:cNvPr>
          <p:cNvCxnSpPr/>
          <p:nvPr/>
        </p:nvCxnSpPr>
        <p:spPr>
          <a:xfrm flipV="1">
            <a:off x="2450123" y="2086708"/>
            <a:ext cx="0" cy="2907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B6B8B54-C930-8C49-B3E5-267D6EDB2A27}"/>
              </a:ext>
            </a:extLst>
          </p:cNvPr>
          <p:cNvCxnSpPr>
            <a:cxnSpLocks/>
          </p:cNvCxnSpPr>
          <p:nvPr/>
        </p:nvCxnSpPr>
        <p:spPr>
          <a:xfrm flipV="1">
            <a:off x="2450123" y="4994031"/>
            <a:ext cx="5650523" cy="117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5DA5269-CA3E-474F-9D76-FDE5FAE2C00D}"/>
              </a:ext>
            </a:extLst>
          </p:cNvPr>
          <p:cNvSpPr txBox="1"/>
          <p:nvPr/>
        </p:nvSpPr>
        <p:spPr>
          <a:xfrm>
            <a:off x="1349757" y="3244334"/>
            <a:ext cx="1093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algorithm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4A1984-1722-984C-A8E0-1F3C31AA4A99}"/>
              </a:ext>
            </a:extLst>
          </p:cNvPr>
          <p:cNvSpPr txBox="1"/>
          <p:nvPr/>
        </p:nvSpPr>
        <p:spPr>
          <a:xfrm>
            <a:off x="4695894" y="5122985"/>
            <a:ext cx="1093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computer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51FA6D-9ED8-E34E-97FE-AF78E5D9EC5E}"/>
              </a:ext>
            </a:extLst>
          </p:cNvPr>
          <p:cNvSpPr txBox="1"/>
          <p:nvPr/>
        </p:nvSpPr>
        <p:spPr>
          <a:xfrm>
            <a:off x="9107473" y="2197912"/>
            <a:ext cx="1734770" cy="2126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D1 = [0.69, 0.22]</a:t>
            </a:r>
          </a:p>
          <a:p>
            <a:pPr>
              <a:lnSpc>
                <a:spcPct val="150000"/>
              </a:lnSpc>
            </a:pPr>
            <a:r>
              <a:rPr lang="en-US" dirty="0"/>
              <a:t>D2 = [0.69, 0.44]</a:t>
            </a:r>
          </a:p>
          <a:p>
            <a:pPr>
              <a:lnSpc>
                <a:spcPct val="150000"/>
              </a:lnSpc>
            </a:pPr>
            <a:r>
              <a:rPr lang="en-US" dirty="0"/>
              <a:t>D3 = [1.38, 0.44]</a:t>
            </a:r>
          </a:p>
          <a:p>
            <a:pPr>
              <a:lnSpc>
                <a:spcPct val="150000"/>
              </a:lnSpc>
            </a:pPr>
            <a:r>
              <a:rPr lang="en-US" dirty="0"/>
              <a:t>D4 = [0.69, 0.44]</a:t>
            </a:r>
          </a:p>
          <a:p>
            <a:pPr>
              <a:lnSpc>
                <a:spcPct val="150000"/>
              </a:lnSpc>
            </a:pPr>
            <a:r>
              <a:rPr lang="en-US" dirty="0"/>
              <a:t>D5 = [1.38, 0.22]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A0402EE-ABE1-5D4A-8436-77E2D5047F7D}"/>
              </a:ext>
            </a:extLst>
          </p:cNvPr>
          <p:cNvCxnSpPr/>
          <p:nvPr/>
        </p:nvCxnSpPr>
        <p:spPr>
          <a:xfrm flipV="1">
            <a:off x="2450123" y="4324776"/>
            <a:ext cx="2133600" cy="6692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4C50E80-D2FA-3248-91C6-A03129C3AFDB}"/>
              </a:ext>
            </a:extLst>
          </p:cNvPr>
          <p:cNvSpPr txBox="1"/>
          <p:nvPr/>
        </p:nvSpPr>
        <p:spPr>
          <a:xfrm>
            <a:off x="4798326" y="4140110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D1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C680089-179F-294E-8725-12299A20D887}"/>
              </a:ext>
            </a:extLst>
          </p:cNvPr>
          <p:cNvCxnSpPr/>
          <p:nvPr/>
        </p:nvCxnSpPr>
        <p:spPr>
          <a:xfrm flipV="1">
            <a:off x="2450123" y="3540369"/>
            <a:ext cx="2039815" cy="14536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B781AD73-BB1B-FC4C-8DF8-D0453C27D87D}"/>
              </a:ext>
            </a:extLst>
          </p:cNvPr>
          <p:cNvSpPr txBox="1"/>
          <p:nvPr/>
        </p:nvSpPr>
        <p:spPr>
          <a:xfrm>
            <a:off x="4453583" y="3171036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D2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399979F-272D-664D-A801-D24BCA06AED6}"/>
              </a:ext>
            </a:extLst>
          </p:cNvPr>
          <p:cNvCxnSpPr>
            <a:cxnSpLocks/>
          </p:cNvCxnSpPr>
          <p:nvPr/>
        </p:nvCxnSpPr>
        <p:spPr>
          <a:xfrm flipV="1">
            <a:off x="2443326" y="3540369"/>
            <a:ext cx="3652674" cy="14536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B247147-4726-4B4F-9DA5-649DE79667C6}"/>
              </a:ext>
            </a:extLst>
          </p:cNvPr>
          <p:cNvSpPr txBox="1"/>
          <p:nvPr/>
        </p:nvSpPr>
        <p:spPr>
          <a:xfrm>
            <a:off x="6298691" y="3279503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D3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605BBF9-5DB0-8D45-9D1F-881FCD79DC9F}"/>
              </a:ext>
            </a:extLst>
          </p:cNvPr>
          <p:cNvCxnSpPr>
            <a:cxnSpLocks/>
          </p:cNvCxnSpPr>
          <p:nvPr/>
        </p:nvCxnSpPr>
        <p:spPr>
          <a:xfrm flipV="1">
            <a:off x="2450123" y="3581041"/>
            <a:ext cx="2077610" cy="14247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E4E7F546-8B35-8847-8FC0-0B6006CABF67}"/>
              </a:ext>
            </a:extLst>
          </p:cNvPr>
          <p:cNvSpPr txBox="1"/>
          <p:nvPr/>
        </p:nvSpPr>
        <p:spPr>
          <a:xfrm>
            <a:off x="4554929" y="3499696"/>
            <a:ext cx="444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D4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EBA28DB-E06C-B24C-9195-CC532951DAFC}"/>
              </a:ext>
            </a:extLst>
          </p:cNvPr>
          <p:cNvCxnSpPr/>
          <p:nvPr/>
        </p:nvCxnSpPr>
        <p:spPr>
          <a:xfrm flipV="1">
            <a:off x="2450123" y="4324776"/>
            <a:ext cx="3552092" cy="66925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085C1E00-2CE5-9E40-9D8A-12C8BF37A31A}"/>
              </a:ext>
            </a:extLst>
          </p:cNvPr>
          <p:cNvSpPr txBox="1"/>
          <p:nvPr/>
        </p:nvSpPr>
        <p:spPr>
          <a:xfrm>
            <a:off x="6172762" y="4082534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D5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42295A-7BCC-1F4E-A48F-8DF5CA7C2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06923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AAE89-120C-F942-960C-3FB9A705E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Sparse vector vs Dense vector. </a:t>
            </a:r>
          </a:p>
        </p:txBody>
      </p:sp>
      <p:pic>
        <p:nvPicPr>
          <p:cNvPr id="2050" name="Picture 2" descr="Fast Implementations of Sparse Sets in C++ - CodeProject">
            <a:extLst>
              <a:ext uri="{FF2B5EF4-FFF2-40B4-BE49-F238E27FC236}">
                <a16:creationId xmlns:a16="http://schemas.microsoft.com/office/drawing/2014/main" id="{522FE04D-CD06-964E-868A-5622225FAF06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838200" y="2292043"/>
            <a:ext cx="5101780" cy="3091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24821AF-AC3B-294E-8770-9D884B184E8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n-US" sz="3600" dirty="0" err="1"/>
              <a:t>tf-idf</a:t>
            </a:r>
            <a:r>
              <a:rPr lang="en-US" sz="3600" dirty="0"/>
              <a:t> vectors are</a:t>
            </a:r>
          </a:p>
          <a:p>
            <a:pPr lvl="1">
              <a:lnSpc>
                <a:spcPct val="100000"/>
              </a:lnSpc>
            </a:pPr>
            <a:r>
              <a:rPr lang="en-US" sz="3200" b="1" dirty="0"/>
              <a:t>long</a:t>
            </a:r>
            <a:r>
              <a:rPr lang="en-US" sz="3200" dirty="0"/>
              <a:t> (length |V|= 20,000 to 50,000)</a:t>
            </a:r>
          </a:p>
          <a:p>
            <a:pPr lvl="1">
              <a:lnSpc>
                <a:spcPct val="100000"/>
              </a:lnSpc>
            </a:pPr>
            <a:r>
              <a:rPr lang="en-US" sz="3200" b="1" dirty="0"/>
              <a:t>sparse </a:t>
            </a:r>
            <a:r>
              <a:rPr lang="en-US" sz="3200" dirty="0"/>
              <a:t>(most elements are zero)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Alternative: </a:t>
            </a:r>
            <a:r>
              <a:rPr lang="en-US" sz="3600" b="1" dirty="0"/>
              <a:t>learn vectors </a:t>
            </a:r>
            <a:r>
              <a:rPr lang="en-US" sz="3600" dirty="0"/>
              <a:t>which are</a:t>
            </a:r>
          </a:p>
          <a:p>
            <a:pPr lvl="1">
              <a:lnSpc>
                <a:spcPct val="100000"/>
              </a:lnSpc>
            </a:pPr>
            <a:r>
              <a:rPr lang="en-US" sz="3200" b="1" dirty="0"/>
              <a:t>short</a:t>
            </a:r>
            <a:r>
              <a:rPr lang="en-US" sz="3200" dirty="0"/>
              <a:t> (length 50-1000)</a:t>
            </a:r>
          </a:p>
          <a:p>
            <a:pPr lvl="1">
              <a:lnSpc>
                <a:spcPct val="100000"/>
              </a:lnSpc>
            </a:pPr>
            <a:r>
              <a:rPr lang="en-US" sz="3200" b="1" dirty="0"/>
              <a:t>dense</a:t>
            </a:r>
            <a:r>
              <a:rPr lang="en-US" sz="3200" dirty="0"/>
              <a:t> (most elements are non-zero)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705396-20B5-764D-B80A-E10364EB7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267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3D548-DED9-B94E-8588-CC30532F3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Vì</a:t>
            </a:r>
            <a:r>
              <a:rPr lang="en-US" dirty="0"/>
              <a:t> </a:t>
            </a:r>
            <a:r>
              <a:rPr lang="en-US" dirty="0" err="1"/>
              <a:t>sao</a:t>
            </a:r>
            <a:r>
              <a:rPr lang="en-US" dirty="0"/>
              <a:t> dense vector </a:t>
            </a:r>
            <a:r>
              <a:rPr lang="en-US" dirty="0" err="1"/>
              <a:t>tốt</a:t>
            </a:r>
            <a:r>
              <a:rPr lang="en-US" dirty="0"/>
              <a:t> </a:t>
            </a:r>
            <a:r>
              <a:rPr lang="en-US" dirty="0" err="1"/>
              <a:t>hơn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001B24-A13C-884C-B3E7-4C210744B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Ít</a:t>
            </a:r>
            <a:r>
              <a:rPr lang="en-US" dirty="0"/>
              <a:t> </a:t>
            </a:r>
            <a:r>
              <a:rPr lang="en-US" dirty="0" err="1"/>
              <a:t>trọng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=&gt; </a:t>
            </a:r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tinh</a:t>
            </a:r>
            <a:r>
              <a:rPr lang="en-US" dirty="0"/>
              <a:t> </a:t>
            </a:r>
            <a:r>
              <a:rPr lang="en-US" dirty="0" err="1"/>
              <a:t>chỉnh</a:t>
            </a:r>
            <a:r>
              <a:rPr lang="en-US" dirty="0"/>
              <a:t> </a:t>
            </a:r>
            <a:r>
              <a:rPr lang="en-US" dirty="0" err="1"/>
              <a:t>tham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huấn</a:t>
            </a:r>
            <a:r>
              <a:rPr lang="en-US" dirty="0"/>
              <a:t> </a:t>
            </a:r>
            <a:r>
              <a:rPr lang="en-US" dirty="0" err="1"/>
              <a:t>luyện</a:t>
            </a:r>
            <a:r>
              <a:rPr lang="en-US" dirty="0"/>
              <a:t>.</a:t>
            </a:r>
          </a:p>
          <a:p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khái</a:t>
            </a:r>
            <a:r>
              <a:rPr lang="en-US" dirty="0"/>
              <a:t> </a:t>
            </a:r>
            <a:r>
              <a:rPr lang="en-US" dirty="0" err="1"/>
              <a:t>quát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.</a:t>
            </a:r>
          </a:p>
          <a:p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bắt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synonymy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:</a:t>
            </a:r>
          </a:p>
          <a:p>
            <a:pPr lvl="1"/>
            <a:r>
              <a:rPr lang="en-US" i="1" dirty="0"/>
              <a:t>car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i="1" dirty="0"/>
              <a:t>automobile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2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đồng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(synonyms);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chiều</a:t>
            </a:r>
            <a:r>
              <a:rPr lang="en-US" dirty="0"/>
              <a:t> (dimension)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6FCD1A-5FC5-A741-A4EA-EF1BE5503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23369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E230D-8AA3-444E-93B2-B1FF34849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kỹ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sparse </a:t>
            </a:r>
            <a:r>
              <a:rPr lang="en-US" dirty="0" err="1"/>
              <a:t>thành</a:t>
            </a:r>
            <a:r>
              <a:rPr lang="en-US" dirty="0"/>
              <a:t> dense vector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DDB71-4FED-AF42-9B79-BCC9A88CF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“Neural Language Model”-inspired models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Word2vec</a:t>
            </a:r>
            <a:r>
              <a:rPr lang="en-US" dirty="0"/>
              <a:t> (</a:t>
            </a:r>
            <a:r>
              <a:rPr lang="en-US" dirty="0" err="1"/>
              <a:t>skipgram</a:t>
            </a:r>
            <a:r>
              <a:rPr lang="en-US" dirty="0"/>
              <a:t>, CBOW), Glove.</a:t>
            </a: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Singular Value Decomposition (SVD)</a:t>
            </a:r>
          </a:p>
          <a:p>
            <a:r>
              <a:rPr lang="en-US" dirty="0"/>
              <a:t>Contextual Embeddings (</a:t>
            </a:r>
            <a:r>
              <a:rPr lang="en-US" dirty="0" err="1"/>
              <a:t>ELMo</a:t>
            </a:r>
            <a:r>
              <a:rPr lang="en-US" dirty="0"/>
              <a:t>, BERT)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76009-DFC7-964A-B624-FFCF3CFB6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721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Gốc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: pepper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/>
            <a:r>
              <a:rPr lang="en-US" sz="3200" dirty="0"/>
              <a:t>Sense 1: spice from pepper plant</a:t>
            </a:r>
          </a:p>
          <a:p>
            <a:pPr marL="0" indent="0"/>
            <a:r>
              <a:rPr lang="en-US" sz="3200" dirty="0"/>
              <a:t>Sense 2: the pepper plant itself</a:t>
            </a:r>
          </a:p>
          <a:p>
            <a:pPr marL="0" indent="0"/>
            <a:r>
              <a:rPr lang="en-US" sz="3200" dirty="0"/>
              <a:t>Sense 3: another similar plant (Jamaican pepper)</a:t>
            </a:r>
          </a:p>
          <a:p>
            <a:pPr marL="0" indent="0"/>
            <a:r>
              <a:rPr lang="en-US" sz="3200" dirty="0"/>
              <a:t>Sense 4: another plant with peppercorns (California pepper)</a:t>
            </a:r>
          </a:p>
          <a:p>
            <a:pPr marL="0" indent="0"/>
            <a:r>
              <a:rPr lang="en-US" sz="3200" dirty="0"/>
              <a:t>Sense 5: </a:t>
            </a:r>
            <a:r>
              <a:rPr lang="en-US" sz="3200" i="1" dirty="0"/>
              <a:t>capsicum</a:t>
            </a:r>
            <a:r>
              <a:rPr lang="en-US" sz="3200" dirty="0"/>
              <a:t> (i.e. chili, paprika, bell pepper, </a:t>
            </a:r>
            <a:r>
              <a:rPr lang="en-US" sz="3200" dirty="0" err="1"/>
              <a:t>etc</a:t>
            </a:r>
            <a:r>
              <a:rPr lang="en-US" sz="3200" dirty="0"/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D447FF-0A42-2E4C-9479-0C81C9B9447F}"/>
              </a:ext>
            </a:extLst>
          </p:cNvPr>
          <p:cNvSpPr/>
          <p:nvPr/>
        </p:nvSpPr>
        <p:spPr>
          <a:xfrm>
            <a:off x="762000" y="5257800"/>
            <a:ext cx="1110316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A </a:t>
            </a:r>
            <a:r>
              <a:rPr lang="en-US" sz="3600" dirty="0">
                <a:solidFill>
                  <a:srgbClr val="0000FF"/>
                </a:solidFill>
              </a:rPr>
              <a:t>sense</a:t>
            </a:r>
            <a:r>
              <a:rPr lang="en-US" sz="3600" dirty="0"/>
              <a:t> or “</a:t>
            </a:r>
            <a:r>
              <a:rPr lang="en-US" sz="3600" dirty="0">
                <a:solidFill>
                  <a:srgbClr val="0000FF"/>
                </a:solidFill>
              </a:rPr>
              <a:t>concept</a:t>
            </a:r>
            <a:r>
              <a:rPr lang="en-US" sz="3600" dirty="0"/>
              <a:t>” is the meaning component of a word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2DAA71-44E5-8D4E-940E-090EFECC5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63461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F5B85-A818-DD45-8857-06BAAE65A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Word2VEC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C0D1AC-5091-7F4A-87C7-AEBA5E54E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49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D26E918-F61E-8B46-9437-F0362B36A6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153" y="1690688"/>
            <a:ext cx="7641921" cy="4351338"/>
          </a:xfrm>
        </p:spPr>
        <p:txBody>
          <a:bodyPr>
            <a:normAutofit/>
          </a:bodyPr>
          <a:lstStyle/>
          <a:p>
            <a:r>
              <a:rPr lang="en-US" dirty="0" err="1"/>
              <a:t>Ý</a:t>
            </a:r>
            <a:r>
              <a:rPr lang="en-US" dirty="0"/>
              <a:t> </a:t>
            </a:r>
            <a:r>
              <a:rPr lang="en-US" dirty="0" err="1"/>
              <a:t>tưởng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: </a:t>
            </a:r>
            <a:r>
              <a:rPr lang="en-US" b="1" dirty="0"/>
              <a:t>predict</a:t>
            </a:r>
            <a:r>
              <a:rPr lang="en-US" dirty="0"/>
              <a:t> rather than </a:t>
            </a:r>
            <a:r>
              <a:rPr lang="en-US" b="1" dirty="0"/>
              <a:t>count .</a:t>
            </a: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vì</a:t>
            </a:r>
            <a:r>
              <a:rPr lang="en-US" dirty="0"/>
              <a:t> </a:t>
            </a:r>
            <a:r>
              <a:rPr lang="en-US" dirty="0" err="1"/>
              <a:t>đếm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w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kỳ</a:t>
            </a:r>
            <a:r>
              <a:rPr lang="en-US" dirty="0"/>
              <a:t> </a:t>
            </a:r>
            <a:r>
              <a:rPr lang="en-US" dirty="0" err="1"/>
              <a:t>xung</a:t>
            </a:r>
            <a:r>
              <a:rPr lang="en-US" dirty="0"/>
              <a:t> </a:t>
            </a:r>
            <a:r>
              <a:rPr lang="en-US" dirty="0" err="1"/>
              <a:t>quanh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“</a:t>
            </a:r>
            <a:r>
              <a:rPr lang="en-US" i="1" dirty="0"/>
              <a:t>apricot</a:t>
            </a:r>
            <a:r>
              <a:rPr lang="en-US" dirty="0"/>
              <a:t>”, Word2VEC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b="1" dirty="0" err="1"/>
              <a:t>dự</a:t>
            </a:r>
            <a:r>
              <a:rPr lang="en-US" b="1" dirty="0"/>
              <a:t> </a:t>
            </a:r>
            <a:r>
              <a:rPr lang="en-US" b="1" dirty="0" err="1"/>
              <a:t>đoán</a:t>
            </a:r>
            <a:r>
              <a:rPr lang="en-US" b="1" dirty="0"/>
              <a:t>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xác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suất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w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i="1" dirty="0"/>
              <a:t>apricot </a:t>
            </a:r>
            <a:r>
              <a:rPr lang="en-US" dirty="0" err="1"/>
              <a:t>là</a:t>
            </a:r>
            <a:r>
              <a:rPr lang="en-US" dirty="0"/>
              <a:t> bao </a:t>
            </a:r>
            <a:r>
              <a:rPr lang="en-US" dirty="0" err="1"/>
              <a:t>nhiêu</a:t>
            </a:r>
            <a:r>
              <a:rPr lang="en-US" i="1" dirty="0"/>
              <a:t>?</a:t>
            </a:r>
          </a:p>
          <a:p>
            <a:pPr>
              <a:lnSpc>
                <a:spcPct val="100000"/>
              </a:lnSpc>
              <a:buFont typeface="Wingdings" pitchFamily="2" charset="2"/>
              <a:buChar char="è"/>
            </a:pPr>
            <a:endParaRPr lang="en-US" i="1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03225BC-1BCE-9547-9761-9759F0D07B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10600" y="1578279"/>
            <a:ext cx="2961153" cy="3701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7CF122B-D53D-5B4B-A36D-F515F48939A2}"/>
              </a:ext>
            </a:extLst>
          </p:cNvPr>
          <p:cNvSpPr txBox="1"/>
          <p:nvPr/>
        </p:nvSpPr>
        <p:spPr>
          <a:xfrm>
            <a:off x="9167931" y="5356369"/>
            <a:ext cx="20467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Tomáš</a:t>
            </a:r>
            <a:r>
              <a:rPr lang="en-US" sz="2400" dirty="0"/>
              <a:t> </a:t>
            </a:r>
            <a:r>
              <a:rPr lang="en-US" sz="2400" dirty="0" err="1"/>
              <a:t>Mikolov</a:t>
            </a:r>
            <a:endParaRPr lang="en-US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E41CAA-CE04-174B-B523-19756F76FD6D}"/>
              </a:ext>
            </a:extLst>
          </p:cNvPr>
          <p:cNvSpPr/>
          <p:nvPr/>
        </p:nvSpPr>
        <p:spPr>
          <a:xfrm>
            <a:off x="575153" y="6210264"/>
            <a:ext cx="31956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https://arxiv.org/abs/1310.4546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60271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BA17B-8EB6-7D4D-94E7-56E2F080E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Ý</a:t>
            </a:r>
            <a:r>
              <a:rPr lang="en-US" dirty="0"/>
              <a:t> </a:t>
            </a:r>
            <a:r>
              <a:rPr lang="en-US" dirty="0" err="1"/>
              <a:t>tưởng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16C8D-2742-E64A-B919-8828CCB46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5707"/>
            <a:ext cx="10515600" cy="4800643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dirty="0"/>
              <a:t>... lemon, a [tablespoon of </a:t>
            </a:r>
            <a:r>
              <a:rPr lang="en-US" dirty="0">
                <a:solidFill>
                  <a:srgbClr val="FF0000"/>
                </a:solidFill>
              </a:rPr>
              <a:t>apricot</a:t>
            </a:r>
            <a:r>
              <a:rPr lang="en-US" dirty="0"/>
              <a:t> jam, a] pinch ...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i="1" dirty="0"/>
              <a:t>Input</a:t>
            </a:r>
            <a:r>
              <a:rPr lang="en-US" dirty="0"/>
              <a:t>: Cho </a:t>
            </a:r>
            <a:r>
              <a:rPr lang="en-US" dirty="0" err="1"/>
              <a:t>bộ</a:t>
            </a:r>
            <a:r>
              <a:rPr lang="en-US" dirty="0"/>
              <a:t> (</a:t>
            </a:r>
            <a:r>
              <a:rPr lang="en-US" dirty="0" err="1"/>
              <a:t>w,c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với</a:t>
            </a:r>
            <a:r>
              <a:rPr lang="en-US" dirty="0"/>
              <a:t> w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>
                <a:solidFill>
                  <a:srgbClr val="0070C0"/>
                </a:solidFill>
              </a:rPr>
              <a:t>từ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đích</a:t>
            </a:r>
            <a:r>
              <a:rPr lang="en-US" dirty="0"/>
              <a:t>, c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w (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). </a:t>
            </a:r>
          </a:p>
          <a:p>
            <a:pPr marL="0" indent="0">
              <a:buNone/>
            </a:pPr>
            <a:r>
              <a:rPr lang="en-US" i="1" dirty="0"/>
              <a:t>Output</a:t>
            </a:r>
            <a:r>
              <a:rPr lang="en-US" dirty="0"/>
              <a:t>: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suất</a:t>
            </a:r>
            <a:r>
              <a:rPr lang="en-US" dirty="0"/>
              <a:t> c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ngữ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cảnh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thực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sự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/>
              <a:t>của</a:t>
            </a:r>
            <a:r>
              <a:rPr lang="en-US" dirty="0"/>
              <a:t> w.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: </a:t>
            </a:r>
          </a:p>
          <a:p>
            <a:pPr marL="0" indent="0" algn="ctr">
              <a:buNone/>
            </a:pPr>
            <a:r>
              <a:rPr lang="en-US" b="1" dirty="0"/>
              <a:t>P(+|</a:t>
            </a:r>
            <a:r>
              <a:rPr lang="en-US" b="1" dirty="0" err="1"/>
              <a:t>w,c</a:t>
            </a:r>
            <a:r>
              <a:rPr lang="en-US" b="1" dirty="0"/>
              <a:t>)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 err="1">
                <a:sym typeface="Wingdings" pitchFamily="2" charset="2"/>
              </a:rPr>
              <a:t>Xác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suất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để</a:t>
            </a:r>
            <a:r>
              <a:rPr lang="en-US" dirty="0">
                <a:sym typeface="Wingdings" pitchFamily="2" charset="2"/>
              </a:rPr>
              <a:t> c </a:t>
            </a:r>
            <a:r>
              <a:rPr lang="en-US" dirty="0" err="1">
                <a:sym typeface="Wingdings" pitchFamily="2" charset="2"/>
              </a:rPr>
              <a:t>không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là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ngữ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cảnh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thực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sự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của</a:t>
            </a:r>
            <a:r>
              <a:rPr lang="en-US" dirty="0">
                <a:sym typeface="Wingdings" pitchFamily="2" charset="2"/>
              </a:rPr>
              <a:t> w: </a:t>
            </a:r>
          </a:p>
          <a:p>
            <a:pPr marL="0" indent="0" algn="ctr">
              <a:buNone/>
            </a:pPr>
            <a:r>
              <a:rPr lang="en-US" b="1" dirty="0"/>
              <a:t>P(-|</a:t>
            </a:r>
            <a:r>
              <a:rPr lang="en-US" b="1" dirty="0" err="1"/>
              <a:t>w,c</a:t>
            </a:r>
            <a:r>
              <a:rPr lang="en-US" b="1" dirty="0"/>
              <a:t>) = 1 - P(+|</a:t>
            </a:r>
            <a:r>
              <a:rPr lang="en-US" b="1" dirty="0" err="1"/>
              <a:t>w,c</a:t>
            </a:r>
            <a:r>
              <a:rPr lang="en-US" b="1" dirty="0"/>
              <a:t>).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VD: Cho 2 </a:t>
            </a:r>
            <a:r>
              <a:rPr lang="en-US" dirty="0" err="1"/>
              <a:t>bộ</a:t>
            </a:r>
            <a:r>
              <a:rPr lang="en-US" dirty="0"/>
              <a:t>: (apricot, jam) </a:t>
            </a:r>
            <a:r>
              <a:rPr lang="en-US" dirty="0" err="1"/>
              <a:t>và</a:t>
            </a:r>
            <a:r>
              <a:rPr lang="en-US" dirty="0"/>
              <a:t> (apricot, lemon) </a:t>
            </a:r>
          </a:p>
          <a:p>
            <a:pPr>
              <a:buFont typeface="Wingdings" pitchFamily="2" charset="2"/>
              <a:buChar char="è"/>
            </a:pPr>
            <a:r>
              <a:rPr lang="en-US" dirty="0" err="1">
                <a:sym typeface="Wingdings" pitchFamily="2" charset="2"/>
              </a:rPr>
              <a:t>Tính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xác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suất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để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i="1" dirty="0">
                <a:sym typeface="Wingdings" pitchFamily="2" charset="2"/>
              </a:rPr>
              <a:t>jam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là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ngữ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cảnh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thực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sự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của</a:t>
            </a:r>
            <a:r>
              <a:rPr lang="en-US" dirty="0">
                <a:sym typeface="Wingdings" pitchFamily="2" charset="2"/>
              </a:rPr>
              <a:t> w </a:t>
            </a:r>
            <a:r>
              <a:rPr lang="en-US" dirty="0" err="1">
                <a:sym typeface="Wingdings" pitchFamily="2" charset="2"/>
              </a:rPr>
              <a:t>thay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vì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i="1" dirty="0">
                <a:sym typeface="Wingdings" pitchFamily="2" charset="2"/>
              </a:rPr>
              <a:t>lemon</a:t>
            </a:r>
            <a:r>
              <a:rPr lang="en-US" dirty="0">
                <a:sym typeface="Wingdings" pitchFamily="2" charset="2"/>
              </a:rPr>
              <a:t>. </a:t>
            </a:r>
          </a:p>
          <a:p>
            <a:pPr>
              <a:buFont typeface="Wingdings" pitchFamily="2" charset="2"/>
              <a:buChar char="è"/>
            </a:pPr>
            <a:r>
              <a:rPr lang="en-US" dirty="0">
                <a:sym typeface="Wingdings" pitchFamily="2" charset="2"/>
              </a:rPr>
              <a:t>P(+|</a:t>
            </a:r>
            <a:r>
              <a:rPr lang="en-US" dirty="0"/>
              <a:t> apricot, jam) = ?</a:t>
            </a:r>
            <a:endParaRPr lang="en-US" dirty="0">
              <a:sym typeface="Wingdings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6FA891-8EB9-664F-B26D-A421B557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68017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9716D-4484-7D4E-9562-4BD559974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suất</a:t>
            </a:r>
            <a:r>
              <a:rPr lang="en-US" dirty="0"/>
              <a:t> 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DBF21B-4AF0-A647-93DC-3A3F9944BA1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Dựa </a:t>
                </a:r>
                <a:r>
                  <a:rPr lang="en-US" dirty="0" err="1"/>
                  <a:t>vào</a:t>
                </a:r>
                <a:r>
                  <a:rPr lang="en-US" dirty="0"/>
                  <a:t> </a:t>
                </a:r>
                <a:r>
                  <a:rPr lang="en-US" dirty="0">
                    <a:solidFill>
                      <a:srgbClr val="FF0000"/>
                    </a:solidFill>
                  </a:rPr>
                  <a:t>embedding similarity</a:t>
                </a:r>
                <a:r>
                  <a:rPr lang="en-US" dirty="0"/>
                  <a:t>: “a word is likely to occur near the target if its embedding is similar to the target embedding”.</a:t>
                </a:r>
              </a:p>
              <a:p>
                <a:pPr marL="0" indent="0">
                  <a:buNone/>
                </a:pPr>
                <a:r>
                  <a:rPr lang="en-US" dirty="0">
                    <a:sym typeface="Wingdings" pitchFamily="2" charset="2"/>
                  </a:rPr>
                  <a:t> </a:t>
                </a:r>
                <a:r>
                  <a:rPr lang="en-US" dirty="0" err="1">
                    <a:sym typeface="Wingdings" pitchFamily="2" charset="2"/>
                  </a:rPr>
                  <a:t>tính</a:t>
                </a:r>
                <a:r>
                  <a:rPr lang="en-US" dirty="0">
                    <a:sym typeface="Wingdings" pitchFamily="2" charset="2"/>
                  </a:rPr>
                  <a:t> similarity </a:t>
                </a:r>
                <a:r>
                  <a:rPr lang="en-US" dirty="0" err="1">
                    <a:sym typeface="Wingdings" pitchFamily="2" charset="2"/>
                  </a:rPr>
                  <a:t>giữa</a:t>
                </a:r>
                <a:r>
                  <a:rPr lang="en-US" dirty="0">
                    <a:sym typeface="Wingdings" pitchFamily="2" charset="2"/>
                  </a:rPr>
                  <a:t> 2 vector </a:t>
                </a:r>
                <a:r>
                  <a:rPr lang="en-US" dirty="0" err="1">
                    <a:sym typeface="Wingdings" pitchFamily="2" charset="2"/>
                  </a:rPr>
                  <a:t>của</a:t>
                </a:r>
                <a:r>
                  <a:rPr lang="en-US" dirty="0">
                    <a:sym typeface="Wingdings" pitchFamily="2" charset="2"/>
                  </a:rPr>
                  <a:t> 2 </a:t>
                </a:r>
                <a:r>
                  <a:rPr lang="en-US" dirty="0" err="1">
                    <a:sym typeface="Wingdings" pitchFamily="2" charset="2"/>
                  </a:rPr>
                  <a:t>từ</a:t>
                </a:r>
                <a:r>
                  <a:rPr lang="en-US" dirty="0">
                    <a:sym typeface="Wingdings" pitchFamily="2" charset="2"/>
                  </a:rPr>
                  <a:t>: w (</a:t>
                </a:r>
                <a:r>
                  <a:rPr lang="en-US" dirty="0" err="1">
                    <a:sym typeface="Wingdings" pitchFamily="2" charset="2"/>
                  </a:rPr>
                  <a:t>từ</a:t>
                </a:r>
                <a:r>
                  <a:rPr lang="en-US" dirty="0">
                    <a:sym typeface="Wingdings" pitchFamily="2" charset="2"/>
                  </a:rPr>
                  <a:t> </a:t>
                </a:r>
                <a:r>
                  <a:rPr lang="en-US" dirty="0" err="1">
                    <a:sym typeface="Wingdings" pitchFamily="2" charset="2"/>
                  </a:rPr>
                  <a:t>đích</a:t>
                </a:r>
                <a:r>
                  <a:rPr lang="en-US" dirty="0">
                    <a:sym typeface="Wingdings" pitchFamily="2" charset="2"/>
                  </a:rPr>
                  <a:t>) </a:t>
                </a:r>
                <a:r>
                  <a:rPr lang="en-US" dirty="0" err="1">
                    <a:sym typeface="Wingdings" pitchFamily="2" charset="2"/>
                  </a:rPr>
                  <a:t>và</a:t>
                </a:r>
                <a:r>
                  <a:rPr lang="en-US" dirty="0">
                    <a:sym typeface="Wingdings" pitchFamily="2" charset="2"/>
                  </a:rPr>
                  <a:t> c (</a:t>
                </a:r>
                <a:r>
                  <a:rPr lang="en-US" dirty="0" err="1">
                    <a:sym typeface="Wingdings" pitchFamily="2" charset="2"/>
                  </a:rPr>
                  <a:t>từ</a:t>
                </a:r>
                <a:r>
                  <a:rPr lang="en-US" dirty="0">
                    <a:sym typeface="Wingdings" pitchFamily="2" charset="2"/>
                  </a:rPr>
                  <a:t> </a:t>
                </a:r>
                <a:r>
                  <a:rPr lang="en-US" dirty="0" err="1">
                    <a:sym typeface="Wingdings" pitchFamily="2" charset="2"/>
                  </a:rPr>
                  <a:t>ngữ</a:t>
                </a:r>
                <a:r>
                  <a:rPr lang="en-US" dirty="0">
                    <a:sym typeface="Wingdings" pitchFamily="2" charset="2"/>
                  </a:rPr>
                  <a:t> </a:t>
                </a:r>
                <a:r>
                  <a:rPr lang="en-US" dirty="0" err="1">
                    <a:sym typeface="Wingdings" pitchFamily="2" charset="2"/>
                  </a:rPr>
                  <a:t>cảnh</a:t>
                </a:r>
                <a:r>
                  <a:rPr lang="en-US" dirty="0">
                    <a:sym typeface="Wingdings" pitchFamily="2" charset="2"/>
                  </a:rPr>
                  <a:t>).</a:t>
                </a:r>
              </a:p>
              <a:p>
                <a:pPr marL="0" indent="0" algn="ctr">
                  <a:buNone/>
                </a:pPr>
                <a:r>
                  <a:rPr lang="en-US" b="1" dirty="0">
                    <a:sym typeface="Wingdings" pitchFamily="2" charset="2"/>
                  </a:rPr>
                  <a:t>Sim(</a:t>
                </a:r>
                <a:r>
                  <a:rPr lang="en-US" b="1" dirty="0" err="1">
                    <a:sym typeface="Wingdings" pitchFamily="2" charset="2"/>
                  </a:rPr>
                  <a:t>c,w</a:t>
                </a:r>
                <a:r>
                  <a:rPr lang="en-US" b="1" dirty="0">
                    <a:sym typeface="Wingdings" pitchFamily="2" charset="2"/>
                  </a:rPr>
                  <a:t>)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≈</m:t>
                    </m:r>
                  </m:oMath>
                </a14:m>
                <a:r>
                  <a:rPr lang="en-US" b="1" dirty="0">
                    <a:sym typeface="Wingdings" pitchFamily="2" charset="2"/>
                  </a:rPr>
                  <a:t> c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∙</m:t>
                    </m:r>
                    <m:r>
                      <a:rPr lang="vi-VN" b="1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𝒘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 err="1"/>
                  <a:t>Sử</a:t>
                </a:r>
                <a:r>
                  <a:rPr lang="en-US" dirty="0"/>
                  <a:t> </a:t>
                </a:r>
                <a:r>
                  <a:rPr lang="en-US" dirty="0" err="1"/>
                  <a:t>dụng</a:t>
                </a:r>
                <a:r>
                  <a:rPr lang="en-US" dirty="0"/>
                  <a:t> </a:t>
                </a:r>
                <a:r>
                  <a:rPr lang="en-US" dirty="0" err="1"/>
                  <a:t>hàm</a:t>
                </a:r>
                <a:r>
                  <a:rPr lang="en-US" dirty="0"/>
                  <a:t> </a:t>
                </a:r>
                <a:r>
                  <a:rPr lang="en-US" i="1" dirty="0">
                    <a:solidFill>
                      <a:srgbClr val="FF0000"/>
                    </a:solidFill>
                  </a:rPr>
                  <a:t>sigmoid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d>
                      <m:dPr>
                        <m:ctrlPr>
                          <a:rPr lang="vi-VN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vi-V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</m:e>
                    </m:d>
                    <m:r>
                      <a:rPr lang="vi-VN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vi-VN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vi-VN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vi-VN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vi-VN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vi-VN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vi-VN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m:rPr>
                                <m:sty m:val="p"/>
                              </m:rPr>
                              <a:rPr lang="vi-VN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x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/>
                  <a:t> </a:t>
                </a:r>
              </a:p>
              <a:p>
                <a:pPr marL="0" indent="0">
                  <a:buNone/>
                </a:pPr>
                <a:r>
                  <a:rPr lang="en-US" dirty="0" err="1"/>
                  <a:t>Thế</a:t>
                </a:r>
                <a:r>
                  <a:rPr lang="en-US" dirty="0"/>
                  <a:t> </a:t>
                </a:r>
                <a:r>
                  <a:rPr lang="en-US" dirty="0" err="1"/>
                  <a:t>vào</a:t>
                </a:r>
                <a:r>
                  <a:rPr lang="en-US" dirty="0"/>
                  <a:t> P, ta </a:t>
                </a:r>
                <a:r>
                  <a:rPr lang="en-US" dirty="0" err="1"/>
                  <a:t>được</a:t>
                </a:r>
                <a:r>
                  <a:rPr lang="en-US" dirty="0"/>
                  <a:t>: 	P(+|</a:t>
                </a:r>
                <a:r>
                  <a:rPr lang="en-US" dirty="0" err="1"/>
                  <a:t>w,c</a:t>
                </a:r>
                <a:r>
                  <a:rPr lang="en-US" dirty="0"/>
                  <a:t>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vi-V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vi-V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vi-V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vi-V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vi-V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vi-V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vi-V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m:rPr>
                                <m:sty m:val="p"/>
                              </m:r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c</m:t>
                            </m:r>
                            <m:r>
                              <a:rPr lang="en-US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itchFamily="2" charset="2"/>
                              </a:rPr>
                              <m:t>∙</m:t>
                            </m:r>
                            <m:r>
                              <a:rPr lang="vi-VN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itchFamily="2" charset="2"/>
                              </a:rPr>
                              <m:t>𝑤</m:t>
                            </m:r>
                            <m:r>
                              <a:rPr lang="vi-VN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itchFamily="2" charset="2"/>
                              </a:rPr>
                              <m:t>)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/>
                  <a:t> </a:t>
                </a:r>
              </a:p>
              <a:p>
                <a:pPr marL="0" indent="0">
                  <a:buNone/>
                </a:pPr>
                <a:r>
                  <a:rPr lang="en-US" dirty="0" err="1"/>
                  <a:t>Suy</a:t>
                </a:r>
                <a:r>
                  <a:rPr lang="en-US" dirty="0"/>
                  <a:t> ra: 			P(-|</a:t>
                </a:r>
                <a:r>
                  <a:rPr lang="en-US" dirty="0" err="1"/>
                  <a:t>w,c</a:t>
                </a:r>
                <a:r>
                  <a:rPr lang="en-US" dirty="0"/>
                  <a:t>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vi-V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vi-V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vi-V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vi-V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vi-V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vi-V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m:rPr>
                                <m:sty m:val="p"/>
                              </m:r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c</m:t>
                            </m:r>
                            <m:r>
                              <a:rPr lang="en-US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itchFamily="2" charset="2"/>
                              </a:rPr>
                              <m:t>∙</m:t>
                            </m:r>
                            <m:r>
                              <a:rPr lang="vi-VN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itchFamily="2" charset="2"/>
                              </a:rPr>
                              <m:t>𝑤</m:t>
                            </m:r>
                            <m:r>
                              <a:rPr lang="vi-VN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itchFamily="2" charset="2"/>
                              </a:rPr>
                              <m:t>)</m:t>
                            </m:r>
                          </m:sup>
                        </m:sSup>
                      </m:den>
                    </m:f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3DBF21B-4AF0-A647-93DC-3A3F9944BA1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8407D0-60BB-BC40-BCEE-8691E070B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52155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461D8-BE38-C441-BC6E-8BDBC4577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Skip-gram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814A4-3037-7048-9210-95F7C784B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đoán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suất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c</a:t>
            </a:r>
            <a:r>
              <a:rPr lang="en-US" baseline="-25000" dirty="0"/>
              <a:t>1</a:t>
            </a:r>
            <a:r>
              <a:rPr lang="en-US" dirty="0"/>
              <a:t>, c</a:t>
            </a:r>
            <a:r>
              <a:rPr lang="en-US" baseline="-25000" dirty="0"/>
              <a:t>2</a:t>
            </a:r>
            <a:r>
              <a:rPr lang="en-US" dirty="0"/>
              <a:t>, ... </a:t>
            </a:r>
            <a:r>
              <a:rPr lang="en-US" dirty="0" err="1"/>
              <a:t>c</a:t>
            </a:r>
            <a:r>
              <a:rPr lang="en-US" baseline="-25000" dirty="0" err="1"/>
              <a:t>L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w.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rằng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c</a:t>
            </a:r>
            <a:r>
              <a:rPr lang="en-US" baseline="-25000" dirty="0"/>
              <a:t>1</a:t>
            </a:r>
            <a:r>
              <a:rPr lang="en-US" dirty="0"/>
              <a:t>, c</a:t>
            </a:r>
            <a:r>
              <a:rPr lang="en-US" baseline="-25000" dirty="0"/>
              <a:t>2</a:t>
            </a:r>
            <a:r>
              <a:rPr lang="en-US" dirty="0"/>
              <a:t>, ... </a:t>
            </a:r>
            <a:r>
              <a:rPr lang="en-US" dirty="0" err="1"/>
              <a:t>c</a:t>
            </a:r>
            <a:r>
              <a:rPr lang="en-US" baseline="-25000" dirty="0" err="1"/>
              <a:t>L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độc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lập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/>
              <a:t>nhau</a:t>
            </a:r>
            <a:r>
              <a:rPr lang="en-US" dirty="0"/>
              <a:t>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205479-973E-DA4A-AD05-BA2E23578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52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D0F08C-E26E-714D-AD2E-0A788EB428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98359" y="3637771"/>
            <a:ext cx="5571063" cy="2539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14147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60477-5088-5E4A-B908-D43B97895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Skip-gram with negative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94438-24D5-BA41-B414-08BCA1C086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60901" cy="4351338"/>
          </a:xfrm>
        </p:spPr>
        <p:txBody>
          <a:bodyPr/>
          <a:lstStyle/>
          <a:p>
            <a:r>
              <a:rPr lang="en-US" dirty="0" err="1"/>
              <a:t>Nhắc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ý</a:t>
            </a:r>
            <a:r>
              <a:rPr lang="en-US" dirty="0"/>
              <a:t> </a:t>
            </a:r>
            <a:r>
              <a:rPr lang="en-US" dirty="0" err="1"/>
              <a:t>tưởng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Word2VEC: </a:t>
            </a:r>
            <a:r>
              <a:rPr lang="en-US" b="1" dirty="0" err="1"/>
              <a:t>dự</a:t>
            </a:r>
            <a:r>
              <a:rPr lang="en-US" b="1" dirty="0"/>
              <a:t> </a:t>
            </a:r>
            <a:r>
              <a:rPr lang="en-US" b="1" dirty="0" err="1"/>
              <a:t>đoán</a:t>
            </a:r>
            <a:r>
              <a:rPr lang="en-US" b="1" dirty="0"/>
              <a:t>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xác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suất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w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i="1" dirty="0"/>
              <a:t>apricot </a:t>
            </a:r>
            <a:r>
              <a:rPr lang="en-US" dirty="0" err="1"/>
              <a:t>là</a:t>
            </a:r>
            <a:r>
              <a:rPr lang="en-US" dirty="0"/>
              <a:t> bao </a:t>
            </a:r>
            <a:r>
              <a:rPr lang="en-US" dirty="0" err="1"/>
              <a:t>nhiêu</a:t>
            </a:r>
            <a:r>
              <a:rPr lang="en-US" i="1" dirty="0"/>
              <a:t>? </a:t>
            </a:r>
          </a:p>
          <a:p>
            <a:pPr lvl="1"/>
            <a:r>
              <a:rPr lang="en-US" dirty="0" err="1"/>
              <a:t>Huấn</a:t>
            </a:r>
            <a:r>
              <a:rPr lang="en-US" dirty="0"/>
              <a:t> </a:t>
            </a:r>
            <a:r>
              <a:rPr lang="en-US" dirty="0" err="1"/>
              <a:t>luyện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trả</a:t>
            </a:r>
            <a:r>
              <a:rPr lang="en-US" dirty="0"/>
              <a:t> </a:t>
            </a:r>
            <a:r>
              <a:rPr lang="en-US" dirty="0" err="1"/>
              <a:t>lời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: </a:t>
            </a:r>
            <a:r>
              <a:rPr lang="en-US" dirty="0" err="1"/>
              <a:t>từ</a:t>
            </a:r>
            <a:r>
              <a:rPr lang="en-US" dirty="0"/>
              <a:t> c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i="1" dirty="0"/>
              <a:t>apricot </a:t>
            </a:r>
            <a:r>
              <a:rPr lang="en-US" dirty="0"/>
              <a:t>hay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 </a:t>
            </a:r>
            <a:r>
              <a:rPr lang="en-US" dirty="0" err="1">
                <a:sym typeface="Wingdings" pitchFamily="2" charset="2"/>
              </a:rPr>
              <a:t>mô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hình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nhị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phân</a:t>
            </a:r>
            <a:r>
              <a:rPr lang="en-US" dirty="0">
                <a:sym typeface="Wingdings" pitchFamily="2" charset="2"/>
              </a:rPr>
              <a:t>. </a:t>
            </a:r>
          </a:p>
          <a:p>
            <a:endParaRPr lang="en-US" dirty="0">
              <a:sym typeface="Wingdings" pitchFamily="2" charset="2"/>
            </a:endParaRPr>
          </a:p>
          <a:p>
            <a:pPr>
              <a:buFont typeface="Wingdings" pitchFamily="2" charset="2"/>
              <a:buChar char="è"/>
            </a:pPr>
            <a:r>
              <a:rPr lang="en-US" dirty="0" err="1">
                <a:sym typeface="Wingdings" pitchFamily="2" charset="2"/>
              </a:rPr>
              <a:t>Để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huấn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luyện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mô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hình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nhị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phân</a:t>
            </a:r>
            <a:r>
              <a:rPr lang="en-US" dirty="0">
                <a:sym typeface="Wingdings" pitchFamily="2" charset="2"/>
              </a:rPr>
              <a:t>, </a:t>
            </a:r>
            <a:r>
              <a:rPr lang="en-US" dirty="0" err="1">
                <a:sym typeface="Wingdings" pitchFamily="2" charset="2"/>
              </a:rPr>
              <a:t>cần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cả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positive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và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negative</a:t>
            </a:r>
            <a:r>
              <a:rPr lang="en-US" dirty="0">
                <a:sym typeface="Wingdings" pitchFamily="2" charset="2"/>
              </a:rPr>
              <a:t> example. </a:t>
            </a:r>
          </a:p>
          <a:p>
            <a:r>
              <a:rPr lang="en-US" dirty="0" err="1">
                <a:sym typeface="Wingdings" pitchFamily="2" charset="2"/>
              </a:rPr>
              <a:t>Để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tạo</a:t>
            </a:r>
            <a:r>
              <a:rPr lang="en-US" dirty="0">
                <a:sym typeface="Wingdings" pitchFamily="2" charset="2"/>
              </a:rPr>
              <a:t> ra negative example  </a:t>
            </a:r>
            <a:r>
              <a:rPr lang="en-US" dirty="0" err="1">
                <a:sym typeface="Wingdings" pitchFamily="2" charset="2"/>
              </a:rPr>
              <a:t>Lấy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ngẫu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nhiên</a:t>
            </a:r>
            <a:r>
              <a:rPr lang="en-US" dirty="0">
                <a:sym typeface="Wingdings" pitchFamily="2" charset="2"/>
              </a:rPr>
              <a:t> k </a:t>
            </a:r>
            <a:r>
              <a:rPr lang="en-US" dirty="0" err="1">
                <a:sym typeface="Wingdings" pitchFamily="2" charset="2"/>
              </a:rPr>
              <a:t>từ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trong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tập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từ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vựng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không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phải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là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ngữ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cảnh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của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từ</a:t>
            </a:r>
            <a:r>
              <a:rPr lang="en-US" dirty="0">
                <a:sym typeface="Wingdings" pitchFamily="2" charset="2"/>
              </a:rPr>
              <a:t> w.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BB495C-EE03-7A4A-9BB7-53565C99F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09706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69CF9-9D2C-0E4A-BE70-3FD7F5EB5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Skip-gram with negative sampling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514A76-99CB-5944-B488-6BE06DB9B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54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6011464-AEFF-8743-A47D-FD9BBB2C3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1607725"/>
            <a:ext cx="9524999" cy="2116666"/>
          </a:xfrm>
          <a:solidFill>
            <a:srgbClr val="FFFFFF"/>
          </a:solidFill>
        </p:spPr>
        <p:txBody>
          <a:bodyPr>
            <a:noAutofit/>
          </a:bodyPr>
          <a:lstStyle/>
          <a:p>
            <a:pPr marL="0" indent="0"/>
            <a:endParaRPr lang="en-US" sz="3200" dirty="0"/>
          </a:p>
          <a:p>
            <a:pPr marL="201168" lvl="1" indent="0">
              <a:spcAft>
                <a:spcPts val="0"/>
              </a:spcAft>
              <a:buNone/>
            </a:pPr>
            <a:r>
              <a:rPr lang="en-US" sz="3200" dirty="0"/>
              <a:t>…lemon, a [</a:t>
            </a:r>
            <a:r>
              <a:rPr lang="en-US" sz="3200" dirty="0">
                <a:solidFill>
                  <a:srgbClr val="0070C0"/>
                </a:solidFill>
              </a:rPr>
              <a:t>tablespoon of  </a:t>
            </a:r>
            <a:r>
              <a:rPr lang="en-US" sz="3200" dirty="0">
                <a:solidFill>
                  <a:srgbClr val="FF0000"/>
                </a:solidFill>
              </a:rPr>
              <a:t>apricot</a:t>
            </a:r>
            <a:r>
              <a:rPr lang="en-US" sz="3200" dirty="0">
                <a:solidFill>
                  <a:srgbClr val="0070C0"/>
                </a:solidFill>
              </a:rPr>
              <a:t>  jam,   a</a:t>
            </a:r>
            <a:r>
              <a:rPr lang="en-US" sz="3200" dirty="0"/>
              <a:t>]  pinch…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c1                  c2 </a:t>
            </a: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[target]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c3      c4</a:t>
            </a:r>
          </a:p>
          <a:p>
            <a:pPr marL="342900" lvl="1" indent="-342900">
              <a:buClrTx/>
            </a:pPr>
            <a:endParaRPr lang="en-US" sz="3600" i="1" dirty="0"/>
          </a:p>
          <a:p>
            <a:pPr marL="342900" lvl="2" indent="0">
              <a:buNone/>
            </a:pPr>
            <a:endParaRPr lang="en-US" sz="280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727835-24EB-9540-B912-B4DEC2254F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9701" y="3874689"/>
            <a:ext cx="3060526" cy="25388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274BF21-63E2-C54F-AAEB-A616D7A173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1100" y="3896155"/>
            <a:ext cx="5242922" cy="262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58159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48496-0225-CA48-90FA-EFDFFEE6D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465" y="65812"/>
            <a:ext cx="11086578" cy="1325563"/>
          </a:xfrm>
        </p:spPr>
        <p:txBody>
          <a:bodyPr/>
          <a:lstStyle/>
          <a:p>
            <a:r>
              <a:rPr lang="en-US" dirty="0" err="1"/>
              <a:t>Huấn</a:t>
            </a:r>
            <a:r>
              <a:rPr lang="en-US" dirty="0"/>
              <a:t> </a:t>
            </a:r>
            <a:r>
              <a:rPr lang="en-US" dirty="0" err="1"/>
              <a:t>luyện</a:t>
            </a:r>
            <a:r>
              <a:rPr lang="en-US" dirty="0"/>
              <a:t> skip-gram with negative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E626C-8F3C-2B41-8E29-9907EA35A1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4123"/>
            <a:ext cx="10515600" cy="4351338"/>
          </a:xfrm>
        </p:spPr>
        <p:txBody>
          <a:bodyPr/>
          <a:lstStyle/>
          <a:p>
            <a:r>
              <a:rPr lang="en-US" dirty="0"/>
              <a:t>Cho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huấn</a:t>
            </a:r>
            <a:r>
              <a:rPr lang="en-US" dirty="0"/>
              <a:t> </a:t>
            </a:r>
            <a:r>
              <a:rPr lang="en-US" dirty="0" err="1"/>
              <a:t>luyện</a:t>
            </a:r>
            <a:r>
              <a:rPr lang="en-US" dirty="0"/>
              <a:t> ban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gồm</a:t>
            </a:r>
            <a:r>
              <a:rPr lang="en-US" dirty="0"/>
              <a:t>: positive </a:t>
            </a:r>
            <a:r>
              <a:rPr lang="en-US" dirty="0" err="1"/>
              <a:t>và</a:t>
            </a:r>
            <a:r>
              <a:rPr lang="en-US" dirty="0"/>
              <a:t> negative training.</a:t>
            </a:r>
          </a:p>
          <a:p>
            <a:r>
              <a:rPr lang="en-US" dirty="0" err="1"/>
              <a:t>Khởi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embedding ban </a:t>
            </a:r>
            <a:r>
              <a:rPr lang="en-US" dirty="0" err="1"/>
              <a:t>đầu</a:t>
            </a:r>
            <a:r>
              <a:rPr lang="en-US" dirty="0"/>
              <a:t>. </a:t>
            </a:r>
          </a:p>
          <a:p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huấn</a:t>
            </a:r>
            <a:r>
              <a:rPr lang="en-US" dirty="0"/>
              <a:t> </a:t>
            </a:r>
            <a:r>
              <a:rPr lang="en-US" dirty="0" err="1"/>
              <a:t>luyện</a:t>
            </a:r>
            <a:r>
              <a:rPr lang="en-US" dirty="0"/>
              <a:t>:</a:t>
            </a:r>
          </a:p>
          <a:p>
            <a:pPr lvl="1"/>
            <a:r>
              <a:rPr lang="en-US" b="1" dirty="0"/>
              <a:t>Maximize</a:t>
            </a:r>
            <a:r>
              <a:rPr lang="en-US" dirty="0"/>
              <a:t> the </a:t>
            </a:r>
            <a:r>
              <a:rPr lang="en-US" i="1" dirty="0">
                <a:solidFill>
                  <a:srgbClr val="FF0000"/>
                </a:solidFill>
              </a:rPr>
              <a:t>similarity</a:t>
            </a:r>
            <a:r>
              <a:rPr lang="en-US" dirty="0"/>
              <a:t> of the </a:t>
            </a:r>
            <a:r>
              <a:rPr lang="en-US" dirty="0">
                <a:solidFill>
                  <a:srgbClr val="009900"/>
                </a:solidFill>
              </a:rPr>
              <a:t>target word</a:t>
            </a:r>
            <a:r>
              <a:rPr lang="en-US" dirty="0"/>
              <a:t>, </a:t>
            </a:r>
            <a:r>
              <a:rPr lang="en-US" dirty="0">
                <a:solidFill>
                  <a:srgbClr val="009900"/>
                </a:solidFill>
              </a:rPr>
              <a:t>context word</a:t>
            </a:r>
            <a:r>
              <a:rPr lang="en-US" dirty="0"/>
              <a:t> pairs (w , </a:t>
            </a:r>
            <a:r>
              <a:rPr lang="en-US" dirty="0" err="1"/>
              <a:t>c</a:t>
            </a:r>
            <a:r>
              <a:rPr lang="en-US" baseline="-25000" dirty="0" err="1"/>
              <a:t>pos</a:t>
            </a:r>
            <a:r>
              <a:rPr lang="en-US" dirty="0"/>
              <a:t>) drawn from the positive data.</a:t>
            </a:r>
          </a:p>
          <a:p>
            <a:pPr lvl="1"/>
            <a:r>
              <a:rPr lang="en-US" b="1" dirty="0"/>
              <a:t>Minimize</a:t>
            </a:r>
            <a:r>
              <a:rPr lang="en-US" dirty="0"/>
              <a:t> the similarity of the (w , </a:t>
            </a:r>
            <a:r>
              <a:rPr lang="en-US" dirty="0" err="1"/>
              <a:t>c</a:t>
            </a:r>
            <a:r>
              <a:rPr lang="en-US" baseline="-25000" dirty="0" err="1"/>
              <a:t>neg</a:t>
            </a:r>
            <a:r>
              <a:rPr lang="en-US" dirty="0"/>
              <a:t>) pairs drawn from the negative data</a:t>
            </a:r>
            <a:r>
              <a:rPr lang="en-US" sz="3600" dirty="0"/>
              <a:t>. </a:t>
            </a:r>
          </a:p>
          <a:p>
            <a:r>
              <a:rPr lang="en-US" dirty="0" err="1"/>
              <a:t>Hàm</a:t>
            </a:r>
            <a:r>
              <a:rPr lang="en-US" dirty="0"/>
              <a:t> 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mát</a:t>
            </a:r>
            <a:r>
              <a:rPr lang="en-US" dirty="0"/>
              <a:t> (loss function):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2C32FB-D596-604C-BB94-B0A1C1EC8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55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4D7D467-C02E-F64E-AE4B-BC7F83BE050C}"/>
              </a:ext>
            </a:extLst>
          </p:cNvPr>
          <p:cNvGrpSpPr/>
          <p:nvPr/>
        </p:nvGrpSpPr>
        <p:grpSpPr>
          <a:xfrm>
            <a:off x="1159626" y="5011943"/>
            <a:ext cx="8096065" cy="1358900"/>
            <a:chOff x="1825766" y="4544112"/>
            <a:chExt cx="8096065" cy="13589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4C2D7A7-0E60-844A-9EB8-21C1E50722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25766" y="4903821"/>
              <a:ext cx="1438835" cy="63948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E1298C3-9F42-6649-94EE-6A0F6D3D17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127331" y="4544112"/>
              <a:ext cx="6794500" cy="1358900"/>
            </a:xfrm>
            <a:prstGeom prst="rect">
              <a:avLst/>
            </a:prstGeom>
          </p:spPr>
        </p:pic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4E74B274-7251-5045-8DED-96EFD295F1D9}"/>
              </a:ext>
            </a:extLst>
          </p:cNvPr>
          <p:cNvSpPr/>
          <p:nvPr/>
        </p:nvSpPr>
        <p:spPr>
          <a:xfrm>
            <a:off x="7432243" y="4642611"/>
            <a:ext cx="36468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dirty="0"/>
              <a:t>k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lượng</a:t>
            </a:r>
            <a:r>
              <a:rPr lang="en-US" dirty="0"/>
              <a:t> negative example. </a:t>
            </a:r>
          </a:p>
        </p:txBody>
      </p:sp>
    </p:spTree>
    <p:extLst>
      <p:ext uri="{BB962C8B-B14F-4D97-AF65-F5344CB8AC3E}">
        <p14:creationId xmlns:p14="http://schemas.microsoft.com/office/powerpoint/2010/main" val="156881503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A6520-9CF2-F946-A1B8-AF268B6A4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Intuition of one step of gradient descent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0FC5CD-59D8-6347-8715-8800B9886B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89989" y="1447800"/>
            <a:ext cx="8812021" cy="5158510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54F7306-654E-DF4A-B7FC-56A055A51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94452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4C419-0B57-FF40-9F95-084686A13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huấn</a:t>
            </a:r>
            <a:r>
              <a:rPr lang="en-US" dirty="0"/>
              <a:t> </a:t>
            </a:r>
            <a:r>
              <a:rPr lang="en-US" dirty="0" err="1"/>
              <a:t>luyện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95296-69F9-5641-B885-79D1D6C26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Tối</a:t>
            </a:r>
            <a:r>
              <a:rPr lang="en-US" dirty="0"/>
              <a:t> </a:t>
            </a:r>
            <a:r>
              <a:rPr lang="en-US" dirty="0" err="1"/>
              <a:t>ưu</a:t>
            </a:r>
            <a:r>
              <a:rPr lang="en-US" dirty="0"/>
              <a:t> </a:t>
            </a:r>
            <a:r>
              <a:rPr lang="en-US" dirty="0" err="1"/>
              <a:t>hàm</a:t>
            </a:r>
            <a:r>
              <a:rPr lang="en-US" dirty="0"/>
              <a:t> 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mát</a:t>
            </a:r>
            <a:r>
              <a:rPr lang="en-US" dirty="0"/>
              <a:t> (loss function):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cụ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: gradient descent!!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C1E7EF-B4A6-884C-B9D5-F2B7FFCE3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57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43E5F8B-2268-AF43-BA94-BBA30E9B628A}"/>
              </a:ext>
            </a:extLst>
          </p:cNvPr>
          <p:cNvGrpSpPr/>
          <p:nvPr/>
        </p:nvGrpSpPr>
        <p:grpSpPr>
          <a:xfrm>
            <a:off x="2047967" y="2642394"/>
            <a:ext cx="8096065" cy="1358900"/>
            <a:chOff x="1825766" y="4544112"/>
            <a:chExt cx="8096065" cy="13589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EB0EF9C-D2D2-924D-9BF1-0A84294AAB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25766" y="4903821"/>
              <a:ext cx="1438835" cy="639482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CD12557-46E5-344D-9C2E-C0C90F6C81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127331" y="4544112"/>
              <a:ext cx="6794500" cy="13589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261499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75DAC-632E-2C44-8A24-3B1D0BEF0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đạo</a:t>
            </a:r>
            <a:r>
              <a:rPr lang="en-US" dirty="0"/>
              <a:t> </a:t>
            </a:r>
            <a:r>
              <a:rPr lang="en-US" dirty="0" err="1"/>
              <a:t>hàm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hàm</a:t>
            </a:r>
            <a:r>
              <a:rPr lang="en-US" dirty="0"/>
              <a:t> 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mát</a:t>
            </a:r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D05662-D579-834E-A48D-F3A40E0F1C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81200" y="2686791"/>
            <a:ext cx="8980557" cy="38608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C0C0019-287B-B143-8AB5-76E4AED157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6835" y="1571898"/>
            <a:ext cx="1438835" cy="6394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B0FAA9-2998-A944-A239-5F2A84B707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38400" y="1212189"/>
            <a:ext cx="6794500" cy="13589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1FCC60D-DDA5-0049-AD3C-DD619BA7F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566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29815-6555-D34E-B392-BF0C98F44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Gốc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D46BD-1A15-124C-9E52-E1146939C1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mang</a:t>
            </a:r>
            <a:r>
              <a:rPr lang="en-US" dirty="0"/>
              <a:t> </a:t>
            </a:r>
            <a:r>
              <a:rPr lang="en-US" b="1" dirty="0" err="1"/>
              <a:t>nhiều</a:t>
            </a:r>
            <a:r>
              <a:rPr lang="en-US" b="1" dirty="0"/>
              <a:t> </a:t>
            </a:r>
            <a:r>
              <a:rPr lang="en-US" b="1" dirty="0" err="1"/>
              <a:t>mặt</a:t>
            </a:r>
            <a:r>
              <a:rPr lang="en-US" b="1" dirty="0"/>
              <a:t> </a:t>
            </a:r>
            <a:r>
              <a:rPr lang="en-US" b="1" dirty="0" err="1"/>
              <a:t>nghĩa</a:t>
            </a:r>
            <a:r>
              <a:rPr lang="en-US" b="1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VD: </a:t>
            </a:r>
            <a:r>
              <a:rPr lang="en-US" dirty="0" err="1"/>
              <a:t>từ</a:t>
            </a:r>
            <a:r>
              <a:rPr lang="en-US" dirty="0"/>
              <a:t> “mouse” (con </a:t>
            </a:r>
            <a:r>
              <a:rPr lang="en-US" dirty="0" err="1"/>
              <a:t>chuột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mouse (N) </a:t>
            </a:r>
          </a:p>
          <a:p>
            <a:pPr marL="514350" indent="-514350">
              <a:buAutoNum type="arabicPeriod"/>
            </a:pPr>
            <a:r>
              <a:rPr lang="en-US" dirty="0"/>
              <a:t>any of numerous small rodents...   (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vật</a:t>
            </a:r>
            <a:r>
              <a:rPr lang="en-US" dirty="0"/>
              <a:t>)</a:t>
            </a:r>
          </a:p>
          <a:p>
            <a:pPr marL="514350" indent="-514350">
              <a:buAutoNum type="arabicPeriod"/>
            </a:pPr>
            <a:r>
              <a:rPr lang="en-US" dirty="0"/>
              <a:t>a hand-operated device that controls a cursor...  (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).</a:t>
            </a:r>
          </a:p>
          <a:p>
            <a:pPr marL="0" indent="0">
              <a:buNone/>
            </a:pPr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</a:t>
            </a:r>
            <a:r>
              <a:rPr lang="en-US" dirty="0" err="1">
                <a:sym typeface="Wingdings" pitchFamily="2" charset="2"/>
              </a:rPr>
              <a:t>Để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xác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định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được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chính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xác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nghĩa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của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từ</a:t>
            </a:r>
            <a:r>
              <a:rPr lang="en-US" dirty="0">
                <a:sym typeface="Wingdings" pitchFamily="2" charset="2"/>
              </a:rPr>
              <a:t> “mouse”, </a:t>
            </a:r>
            <a:r>
              <a:rPr lang="en-US" dirty="0" err="1">
                <a:sym typeface="Wingdings" pitchFamily="2" charset="2"/>
              </a:rPr>
              <a:t>cần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dựa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vào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ngữ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cảnh</a:t>
            </a:r>
            <a:r>
              <a:rPr lang="en-US" dirty="0">
                <a:sym typeface="Wingdings" pitchFamily="2" charset="2"/>
              </a:rPr>
              <a:t> (context) </a:t>
            </a:r>
            <a:r>
              <a:rPr lang="en-US" dirty="0" err="1">
                <a:sym typeface="Wingdings" pitchFamily="2" charset="2"/>
              </a:rPr>
              <a:t>cụ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thể</a:t>
            </a:r>
            <a:r>
              <a:rPr lang="en-US" dirty="0">
                <a:sym typeface="Wingdings" pitchFamily="2" charset="2"/>
              </a:rPr>
              <a:t>.</a:t>
            </a:r>
          </a:p>
          <a:p>
            <a:pPr marL="0" indent="0">
              <a:buNone/>
            </a:pPr>
            <a:r>
              <a:rPr lang="en-US" dirty="0" err="1">
                <a:sym typeface="Wingdings" pitchFamily="2" charset="2"/>
              </a:rPr>
              <a:t>Bài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toán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khử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nhập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nhằng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nghĩa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của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từ</a:t>
            </a:r>
            <a:r>
              <a:rPr lang="en-US" dirty="0">
                <a:sym typeface="Wingdings" pitchFamily="2" charset="2"/>
              </a:rPr>
              <a:t> (</a:t>
            </a:r>
            <a:r>
              <a:rPr lang="en-US" dirty="0"/>
              <a:t>word sense disambiguation – WSD).</a:t>
            </a:r>
            <a:r>
              <a:rPr lang="en-US" dirty="0">
                <a:sym typeface="Wingdings" pitchFamily="2" charset="2"/>
              </a:rPr>
              <a:t>  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64CC97-F5CD-2843-9085-991A43F4CB9A}"/>
              </a:ext>
            </a:extLst>
          </p:cNvPr>
          <p:cNvSpPr/>
          <p:nvPr/>
        </p:nvSpPr>
        <p:spPr>
          <a:xfrm>
            <a:off x="838200" y="3118981"/>
            <a:ext cx="1679532" cy="43841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11BD5B-D4AA-2541-967D-E08307298851}"/>
              </a:ext>
            </a:extLst>
          </p:cNvPr>
          <p:cNvSpPr txBox="1"/>
          <p:nvPr/>
        </p:nvSpPr>
        <p:spPr>
          <a:xfrm>
            <a:off x="8730641" y="1397675"/>
            <a:ext cx="326929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lemma</a:t>
            </a:r>
            <a:r>
              <a:rPr lang="en-US" dirty="0"/>
              <a:t> (</a:t>
            </a:r>
            <a:r>
              <a:rPr lang="en-US" dirty="0" err="1"/>
              <a:t>gốc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)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“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thái</a:t>
            </a:r>
            <a:r>
              <a:rPr lang="en-US" dirty="0"/>
              <a:t>” </a:t>
            </a:r>
            <a:r>
              <a:rPr lang="en-US" dirty="0" err="1"/>
              <a:t>nhằm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đạt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khái</a:t>
            </a:r>
            <a:r>
              <a:rPr lang="en-US" dirty="0"/>
              <a:t> </a:t>
            </a:r>
            <a:r>
              <a:rPr lang="en-US" dirty="0" err="1"/>
              <a:t>niệm</a:t>
            </a:r>
            <a:r>
              <a:rPr lang="en-US" dirty="0"/>
              <a:t> hay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vật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tế</a:t>
            </a:r>
            <a:r>
              <a:rPr lang="en-US" dirty="0"/>
              <a:t>. “mouse”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gọi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lemma – </a:t>
            </a:r>
            <a:r>
              <a:rPr lang="en-US" dirty="0" err="1"/>
              <a:t>nhằm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ý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con </a:t>
            </a:r>
            <a:r>
              <a:rPr lang="en-US" dirty="0" err="1"/>
              <a:t>chuột</a:t>
            </a:r>
            <a:r>
              <a:rPr lang="en-US" dirty="0"/>
              <a:t>. </a:t>
            </a:r>
            <a:r>
              <a:rPr lang="en-US" dirty="0" err="1"/>
              <a:t>Ngoài</a:t>
            </a:r>
            <a:r>
              <a:rPr lang="en-US" dirty="0"/>
              <a:t> “mouse”, “mice” </a:t>
            </a:r>
            <a:r>
              <a:rPr lang="en-US" dirty="0" err="1"/>
              <a:t>cũng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ý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tự</a:t>
            </a:r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D429376-DCB0-4944-BE72-1C3AA1C21D2F}"/>
              </a:ext>
            </a:extLst>
          </p:cNvPr>
          <p:cNvCxnSpPr>
            <a:cxnSpLocks/>
          </p:cNvCxnSpPr>
          <p:nvPr/>
        </p:nvCxnSpPr>
        <p:spPr>
          <a:xfrm flipV="1">
            <a:off x="2542784" y="2647549"/>
            <a:ext cx="6162805" cy="7814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FFA343-FF19-F141-B562-31572D0B9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32778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56020-EF81-9842-BD7B-B93CB4A23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nhật</a:t>
            </a:r>
            <a:r>
              <a:rPr lang="en-US" dirty="0"/>
              <a:t> </a:t>
            </a:r>
            <a:r>
              <a:rPr lang="en-US" dirty="0" err="1"/>
              <a:t>trọng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w </a:t>
            </a:r>
            <a:r>
              <a:rPr lang="en-US" dirty="0" err="1"/>
              <a:t>theo</a:t>
            </a:r>
            <a:r>
              <a:rPr lang="en-US" dirty="0"/>
              <a:t> GD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5869D5-C247-3643-8339-9D87B256B6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2286000"/>
            <a:ext cx="10289466" cy="295189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0F4B20-85B3-9246-9CAA-1FA13C26A04B}"/>
              </a:ext>
            </a:extLst>
          </p:cNvPr>
          <p:cNvSpPr txBox="1"/>
          <p:nvPr/>
        </p:nvSpPr>
        <p:spPr>
          <a:xfrm>
            <a:off x="1045029" y="1698171"/>
            <a:ext cx="101813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Start with randomly </a:t>
            </a:r>
            <a:r>
              <a:rPr lang="en-US" sz="2400" dirty="0" err="1"/>
              <a:t>initiatized</a:t>
            </a:r>
            <a:r>
              <a:rPr lang="en-US" sz="2400" dirty="0"/>
              <a:t> C and W matrices, then incrementally do updates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8188663-FBF0-BF47-A375-A3F130D39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9037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609600"/>
            <a:ext cx="10058400" cy="907196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Summary: How to </a:t>
            </a:r>
            <a:r>
              <a:rPr lang="en-US" dirty="0">
                <a:solidFill>
                  <a:srgbClr val="FF0000"/>
                </a:solidFill>
              </a:rPr>
              <a:t>learn word2vec </a:t>
            </a:r>
            <a:r>
              <a:rPr lang="en-US" dirty="0"/>
              <a:t>(skip-gram) </a:t>
            </a:r>
            <a:r>
              <a:rPr lang="en-US" dirty="0" err="1"/>
              <a:t>embeddings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752600"/>
            <a:ext cx="10789920" cy="4848616"/>
          </a:xfrm>
        </p:spPr>
        <p:txBody>
          <a:bodyPr>
            <a:noAutofit/>
          </a:bodyPr>
          <a:lstStyle/>
          <a:p>
            <a:r>
              <a:rPr lang="en-US" dirty="0"/>
              <a:t>Start with V random d-</a:t>
            </a:r>
            <a:r>
              <a:rPr lang="en-US" dirty="0" err="1"/>
              <a:t>dimentional</a:t>
            </a:r>
            <a:r>
              <a:rPr lang="en-US" dirty="0"/>
              <a:t> vectors as initial embeddings</a:t>
            </a:r>
          </a:p>
          <a:p>
            <a:r>
              <a:rPr lang="en-US" dirty="0"/>
              <a:t>Train a classifier based on embedding similarity</a:t>
            </a:r>
          </a:p>
          <a:p>
            <a:pPr marL="409575" lvl="1" indent="-173038"/>
            <a:r>
              <a:rPr lang="en-US" dirty="0"/>
              <a:t>Take a corpus and take pairs of words that co-occur as positive examples</a:t>
            </a:r>
          </a:p>
          <a:p>
            <a:pPr marL="409575" lvl="1" indent="-173038"/>
            <a:r>
              <a:rPr lang="en-US" dirty="0"/>
              <a:t>Take pairs of words that don't co-occur as negative examples</a:t>
            </a:r>
          </a:p>
          <a:p>
            <a:pPr marL="409575" lvl="1" indent="-173038"/>
            <a:r>
              <a:rPr lang="en-US" dirty="0"/>
              <a:t>Train the classifier to distinguish these by slowly adjusting all the </a:t>
            </a:r>
            <a:r>
              <a:rPr lang="en-US" dirty="0" err="1"/>
              <a:t>embeddings</a:t>
            </a:r>
            <a:r>
              <a:rPr lang="en-US" dirty="0"/>
              <a:t> to improve the classifier performance</a:t>
            </a:r>
          </a:p>
          <a:p>
            <a:pPr marL="409575" lvl="1" indent="-173038"/>
            <a:r>
              <a:rPr lang="en-US" dirty="0"/>
              <a:t>Throw away the classifier code and keep the </a:t>
            </a:r>
            <a:r>
              <a:rPr lang="en-US" dirty="0" err="1"/>
              <a:t>embeddings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73829C-5D70-E841-B263-3C6DF10B8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39010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D20CC-3CC5-C947-BB7D-A3302F4FE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embedding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7B9BC-C342-C74B-B1C0-27600FD00D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1: Different types of similarity or association.</a:t>
            </a:r>
          </a:p>
          <a:p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2: Analogy/Relational Similarity.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99240D-CA81-B345-AEC3-EBD7111CE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39070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436" y="304800"/>
            <a:ext cx="11506200" cy="907196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1: The kinds of neighbors depend on window size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447800"/>
            <a:ext cx="11506200" cy="5105400"/>
          </a:xfrm>
        </p:spPr>
        <p:txBody>
          <a:bodyPr>
            <a:normAutofit/>
          </a:bodyPr>
          <a:lstStyle/>
          <a:p>
            <a:pPr marL="0" indent="0"/>
            <a:r>
              <a:rPr lang="en-US" b="1" dirty="0"/>
              <a:t>Large windows </a:t>
            </a:r>
            <a:r>
              <a:rPr lang="en-US" dirty="0"/>
              <a:t>(C= +/- 5)</a:t>
            </a:r>
            <a:r>
              <a:rPr lang="en-US" b="1" dirty="0"/>
              <a:t> </a:t>
            </a:r>
            <a:r>
              <a:rPr lang="en-US" dirty="0"/>
              <a:t>:  nearest words are </a:t>
            </a:r>
            <a:r>
              <a:rPr lang="en-US" dirty="0">
                <a:solidFill>
                  <a:srgbClr val="FF0000"/>
                </a:solidFill>
              </a:rPr>
              <a:t>related words </a:t>
            </a:r>
            <a:r>
              <a:rPr lang="en-US" dirty="0"/>
              <a:t>in same semantic field</a:t>
            </a:r>
          </a:p>
          <a:p>
            <a:pPr marL="529153" lvl="1" indent="0"/>
            <a:r>
              <a:rPr lang="en-US" sz="3600" i="1" dirty="0"/>
              <a:t>Hogwarts</a:t>
            </a:r>
            <a:r>
              <a:rPr lang="en-US" sz="3600" dirty="0"/>
              <a:t> nearest neighbors are Harry Potter world:</a:t>
            </a:r>
          </a:p>
          <a:p>
            <a:pPr marL="677316" lvl="2" indent="0"/>
            <a:r>
              <a:rPr lang="en-US" sz="3600" i="1" dirty="0"/>
              <a:t>Dumbledore, Half-blood,  Malfoy</a:t>
            </a:r>
          </a:p>
          <a:p>
            <a:pPr marL="0" indent="0"/>
            <a:r>
              <a:rPr lang="en-US" b="1" dirty="0"/>
              <a:t>Small windows </a:t>
            </a:r>
            <a:r>
              <a:rPr lang="en-US" dirty="0"/>
              <a:t>(C= +/- 2)</a:t>
            </a:r>
            <a:r>
              <a:rPr lang="en-US" b="1" dirty="0"/>
              <a:t> </a:t>
            </a:r>
            <a:r>
              <a:rPr lang="en-US" dirty="0"/>
              <a:t>: nearest words are </a:t>
            </a:r>
            <a:r>
              <a:rPr lang="en-US" dirty="0">
                <a:solidFill>
                  <a:srgbClr val="FF0000"/>
                </a:solidFill>
              </a:rPr>
              <a:t>similar nouns, words</a:t>
            </a:r>
            <a:r>
              <a:rPr lang="en-US" dirty="0"/>
              <a:t> in same taxonomy</a:t>
            </a:r>
          </a:p>
          <a:p>
            <a:pPr marL="529153" lvl="1" indent="0"/>
            <a:r>
              <a:rPr lang="en-US" sz="3600" i="1" dirty="0"/>
              <a:t>Hogwarts</a:t>
            </a:r>
            <a:r>
              <a:rPr lang="en-US" sz="3600" dirty="0"/>
              <a:t> nearest neighbors are other fictional schools</a:t>
            </a:r>
          </a:p>
          <a:p>
            <a:pPr marL="677316" lvl="2" indent="0"/>
            <a:r>
              <a:rPr lang="en-US" sz="3600" i="1" dirty="0"/>
              <a:t>Sunnydale, </a:t>
            </a:r>
            <a:r>
              <a:rPr lang="en-US" sz="3600" i="1" dirty="0" err="1"/>
              <a:t>Evernight</a:t>
            </a:r>
            <a:r>
              <a:rPr lang="en-US" sz="3600" i="1" dirty="0"/>
              <a:t>, </a:t>
            </a:r>
            <a:r>
              <a:rPr lang="en-US" sz="3600" i="1" dirty="0" err="1"/>
              <a:t>Blandings</a:t>
            </a:r>
            <a:endParaRPr lang="en-US" sz="3600" i="1" dirty="0"/>
          </a:p>
          <a:p>
            <a:pPr marL="0" indent="0"/>
            <a:endParaRPr lang="en-US" i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FB9DC5B-C3AB-234F-9913-CF6908585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71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223A3C-66DB-4145-B0E5-BAEF58CEB4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24200" y="3581400"/>
            <a:ext cx="5590761" cy="3175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D8C4A0-9B51-EF42-8C13-00CE50E57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1600"/>
            <a:ext cx="10515600" cy="1325563"/>
          </a:xfrm>
        </p:spPr>
        <p:txBody>
          <a:bodyPr/>
          <a:lstStyle/>
          <a:p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2: Analogical 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10CC3-F51F-E94A-A0D8-9DE664234F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295400"/>
            <a:ext cx="10942320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classic parallelogram model of analogical reasoning </a:t>
            </a:r>
            <a:r>
              <a:rPr lang="en-US" sz="3200" dirty="0"/>
              <a:t>(</a:t>
            </a:r>
            <a:r>
              <a:rPr lang="en-US" sz="3200" dirty="0" err="1"/>
              <a:t>Rumelhart</a:t>
            </a:r>
            <a:r>
              <a:rPr lang="en-US" sz="3200" dirty="0"/>
              <a:t> and Abrahamson 1973)</a:t>
            </a:r>
          </a:p>
          <a:p>
            <a:pPr marL="0" indent="0">
              <a:buNone/>
            </a:pPr>
            <a:r>
              <a:rPr lang="en-US" dirty="0"/>
              <a:t>To solve: </a:t>
            </a:r>
            <a:r>
              <a:rPr lang="en-US" i="1" dirty="0"/>
              <a:t>"apple is to tree as grape is to  _____"</a:t>
            </a:r>
          </a:p>
          <a:p>
            <a:pPr marL="0" indent="0">
              <a:buNone/>
            </a:pPr>
            <a:r>
              <a:rPr lang="en-US" i="1" dirty="0"/>
              <a:t>Add apple – tree  to grape to get </a:t>
            </a:r>
            <a:r>
              <a:rPr lang="en-US" i="1" dirty="0">
                <a:solidFill>
                  <a:srgbClr val="0000FF"/>
                </a:solidFill>
              </a:rPr>
              <a:t>vine</a:t>
            </a:r>
            <a:endParaRPr lang="en-US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B2B063D-D754-2A48-8631-F5BFD4C6C287}"/>
              </a:ext>
            </a:extLst>
          </p:cNvPr>
          <p:cNvCxnSpPr>
            <a:cxnSpLocks/>
          </p:cNvCxnSpPr>
          <p:nvPr/>
        </p:nvCxnSpPr>
        <p:spPr>
          <a:xfrm>
            <a:off x="2951967" y="2843408"/>
            <a:ext cx="71815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F3414DA-B18C-3149-8AE7-FF01F624231A}"/>
              </a:ext>
            </a:extLst>
          </p:cNvPr>
          <p:cNvCxnSpPr>
            <a:cxnSpLocks/>
          </p:cNvCxnSpPr>
          <p:nvPr/>
        </p:nvCxnSpPr>
        <p:spPr>
          <a:xfrm>
            <a:off x="1933184" y="2830882"/>
            <a:ext cx="77243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BE364B3-564F-6543-9E9A-7D534C896703}"/>
              </a:ext>
            </a:extLst>
          </p:cNvPr>
          <p:cNvCxnSpPr>
            <a:cxnSpLocks/>
          </p:cNvCxnSpPr>
          <p:nvPr/>
        </p:nvCxnSpPr>
        <p:spPr>
          <a:xfrm>
            <a:off x="5895584" y="2849671"/>
            <a:ext cx="60542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E3B203E-1943-5E46-843F-69D67ACAD357}"/>
              </a:ext>
            </a:extLst>
          </p:cNvPr>
          <p:cNvCxnSpPr>
            <a:cxnSpLocks/>
          </p:cNvCxnSpPr>
          <p:nvPr/>
        </p:nvCxnSpPr>
        <p:spPr>
          <a:xfrm>
            <a:off x="4098098" y="2843408"/>
            <a:ext cx="8382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22BCB1-304D-884A-9FA2-CA7B21EFC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31943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9D33F-B6E2-4E45-8C96-3CFB70EE3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Analogical relations via parallelogram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596425CF-F2CD-B34F-B056-098ACA48D2C5}"/>
              </a:ext>
            </a:extLst>
          </p:cNvPr>
          <p:cNvSpPr txBox="1">
            <a:spLocks/>
          </p:cNvSpPr>
          <p:nvPr/>
        </p:nvSpPr>
        <p:spPr>
          <a:xfrm>
            <a:off x="1097281" y="1600200"/>
            <a:ext cx="10637519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10584" indent="-10584" algn="l" defTabSz="914377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tabLst/>
              <a:defRPr sz="3733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9737" indent="-338658" algn="l" defTabSz="914377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32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7900" indent="-304792" algn="l" defTabSz="914377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667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20728" indent="-353475" algn="l" defTabSz="914377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133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68891" indent="-319609" algn="l" defTabSz="914377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867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099973" indent="-228594" algn="l" defTabSz="914377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68" indent="-228594" algn="l" defTabSz="914377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63" indent="-228594" algn="l" defTabSz="914377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58" indent="-228594" algn="l" defTabSz="914377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584" marR="0" lvl="0" indent="-10584" algn="l" defTabSz="91437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E48312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r>
              <a:rPr kumimoji="0" lang="en-US" sz="3733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parallelogram method can solve analogies with both sparse and dense embeddings (Turney and Littman 2005, </a:t>
            </a:r>
            <a:r>
              <a:rPr kumimoji="0" lang="en-US" sz="3733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Mikolov</a:t>
            </a:r>
            <a:r>
              <a:rPr kumimoji="0" lang="en-US" sz="3733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al. 2013b)</a:t>
            </a:r>
          </a:p>
          <a:p>
            <a:pPr marL="10584" marR="0" lvl="0" indent="-10584" algn="l" defTabSz="91437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E48312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r>
              <a:rPr kumimoji="0" lang="en-US" sz="3733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		king – man + woman is close to queen</a:t>
            </a:r>
          </a:p>
          <a:p>
            <a:pPr marL="10584" marR="0" lvl="0" indent="-10584" algn="l" defTabSz="91437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E48312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r>
              <a:rPr kumimoji="0" lang="en-US" sz="3733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		Paris – France + Italy is close to Rome</a:t>
            </a:r>
          </a:p>
          <a:p>
            <a:pPr marL="10584" marR="0" lvl="0" indent="-10584" algn="l" defTabSz="91437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E48312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r>
              <a:rPr kumimoji="0" lang="en-US" sz="3733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 a problem </a:t>
            </a:r>
            <a:r>
              <a:rPr kumimoji="0" lang="en-US" sz="3733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a:a</a:t>
            </a:r>
            <a:r>
              <a:rPr kumimoji="0" lang="en-US" sz="3733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*::</a:t>
            </a:r>
            <a:r>
              <a:rPr kumimoji="0" lang="en-US" sz="3733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b:b</a:t>
            </a:r>
            <a:r>
              <a:rPr kumimoji="0" lang="en-US" sz="3733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*, the parallelogram method is:</a:t>
            </a:r>
          </a:p>
          <a:p>
            <a:pPr marL="10584" marR="0" lvl="0" indent="-10584" algn="l" defTabSz="91437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E48312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endParaRPr kumimoji="0" lang="en-US" sz="3733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34962FF-7AA3-D041-961F-0AD0B05DB4AE}"/>
              </a:ext>
            </a:extLst>
          </p:cNvPr>
          <p:cNvCxnSpPr>
            <a:cxnSpLocks/>
          </p:cNvCxnSpPr>
          <p:nvPr/>
        </p:nvCxnSpPr>
        <p:spPr>
          <a:xfrm>
            <a:off x="1981200" y="3352800"/>
            <a:ext cx="990600" cy="0"/>
          </a:xfrm>
          <a:prstGeom prst="straightConnector1">
            <a:avLst/>
          </a:prstGeom>
          <a:noFill/>
          <a:ln w="28575" cap="flat" cmpd="sng" algn="ctr">
            <a:solidFill>
              <a:srgbClr val="000000"/>
            </a:solidFill>
            <a:prstDash val="solid"/>
            <a:tailEnd type="triangle" w="med" len="lg"/>
          </a:ln>
          <a:effectLst/>
        </p:spPr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F659E917-7366-524E-91C8-2F764857CFB6}"/>
              </a:ext>
            </a:extLst>
          </p:cNvPr>
          <p:cNvCxnSpPr>
            <a:cxnSpLocks/>
          </p:cNvCxnSpPr>
          <p:nvPr/>
        </p:nvCxnSpPr>
        <p:spPr>
          <a:xfrm>
            <a:off x="3276600" y="3352800"/>
            <a:ext cx="990600" cy="0"/>
          </a:xfrm>
          <a:prstGeom prst="straightConnector1">
            <a:avLst/>
          </a:prstGeom>
          <a:noFill/>
          <a:ln w="28575" cap="flat" cmpd="sng" algn="ctr">
            <a:solidFill>
              <a:srgbClr val="000000"/>
            </a:solidFill>
            <a:prstDash val="solid"/>
            <a:tailEnd type="triangle" w="med" len="lg"/>
          </a:ln>
          <a:effectLst/>
        </p:spPr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28C9621-E51F-714D-B163-0777D6F89F51}"/>
              </a:ext>
            </a:extLst>
          </p:cNvPr>
          <p:cNvCxnSpPr>
            <a:cxnSpLocks/>
          </p:cNvCxnSpPr>
          <p:nvPr/>
        </p:nvCxnSpPr>
        <p:spPr>
          <a:xfrm>
            <a:off x="4648200" y="3352800"/>
            <a:ext cx="1295400" cy="0"/>
          </a:xfrm>
          <a:prstGeom prst="straightConnector1">
            <a:avLst/>
          </a:prstGeom>
          <a:noFill/>
          <a:ln w="28575" cap="flat" cmpd="sng" algn="ctr">
            <a:solidFill>
              <a:srgbClr val="000000"/>
            </a:solidFill>
            <a:prstDash val="solid"/>
            <a:tailEnd type="triangle" w="med" len="lg"/>
          </a:ln>
          <a:effectLst/>
        </p:spPr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586320B-E42D-D44E-9D91-0C3A6830A9D5}"/>
              </a:ext>
            </a:extLst>
          </p:cNvPr>
          <p:cNvCxnSpPr>
            <a:cxnSpLocks/>
          </p:cNvCxnSpPr>
          <p:nvPr/>
        </p:nvCxnSpPr>
        <p:spPr>
          <a:xfrm>
            <a:off x="8001000" y="3352800"/>
            <a:ext cx="1295400" cy="0"/>
          </a:xfrm>
          <a:prstGeom prst="straightConnector1">
            <a:avLst/>
          </a:prstGeom>
          <a:noFill/>
          <a:ln w="28575" cap="flat" cmpd="sng" algn="ctr">
            <a:solidFill>
              <a:srgbClr val="000000"/>
            </a:solidFill>
            <a:prstDash val="solid"/>
            <a:tailEnd type="triangle" w="med" len="lg"/>
          </a:ln>
          <a:effectLst/>
        </p:spPr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48A38C78-3338-2F41-9C15-F0F70A4D1E4B}"/>
              </a:ext>
            </a:extLst>
          </p:cNvPr>
          <p:cNvCxnSpPr>
            <a:cxnSpLocks/>
          </p:cNvCxnSpPr>
          <p:nvPr/>
        </p:nvCxnSpPr>
        <p:spPr>
          <a:xfrm>
            <a:off x="3352800" y="4038600"/>
            <a:ext cx="1295400" cy="0"/>
          </a:xfrm>
          <a:prstGeom prst="straightConnector1">
            <a:avLst/>
          </a:prstGeom>
          <a:noFill/>
          <a:ln w="28575" cap="flat" cmpd="sng" algn="ctr">
            <a:solidFill>
              <a:srgbClr val="000000"/>
            </a:solidFill>
            <a:prstDash val="solid"/>
            <a:tailEnd type="triangle" w="med" len="lg"/>
          </a:ln>
          <a:effectLst/>
        </p:spPr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3D8A3B02-E883-1044-B7AD-EC7995AB0807}"/>
              </a:ext>
            </a:extLst>
          </p:cNvPr>
          <p:cNvCxnSpPr>
            <a:cxnSpLocks/>
          </p:cNvCxnSpPr>
          <p:nvPr/>
        </p:nvCxnSpPr>
        <p:spPr>
          <a:xfrm>
            <a:off x="1981200" y="4038600"/>
            <a:ext cx="914400" cy="0"/>
          </a:xfrm>
          <a:prstGeom prst="straightConnector1">
            <a:avLst/>
          </a:prstGeom>
          <a:noFill/>
          <a:ln w="28575" cap="flat" cmpd="sng" algn="ctr">
            <a:solidFill>
              <a:srgbClr val="000000"/>
            </a:solidFill>
            <a:prstDash val="solid"/>
            <a:tailEnd type="triangle" w="med" len="lg"/>
          </a:ln>
          <a:effectLst/>
        </p:spPr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C158DED-F537-8548-BDB5-455CC6C618EC}"/>
              </a:ext>
            </a:extLst>
          </p:cNvPr>
          <p:cNvCxnSpPr>
            <a:cxnSpLocks/>
          </p:cNvCxnSpPr>
          <p:nvPr/>
        </p:nvCxnSpPr>
        <p:spPr>
          <a:xfrm>
            <a:off x="5029200" y="4038600"/>
            <a:ext cx="914400" cy="0"/>
          </a:xfrm>
          <a:prstGeom prst="straightConnector1">
            <a:avLst/>
          </a:prstGeom>
          <a:noFill/>
          <a:ln w="28575" cap="flat" cmpd="sng" algn="ctr">
            <a:solidFill>
              <a:srgbClr val="000000"/>
            </a:solidFill>
            <a:prstDash val="solid"/>
            <a:tailEnd type="triangle" w="med" len="lg"/>
          </a:ln>
          <a:effectLst/>
        </p:spPr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AFF99F49-739B-8348-8D2E-19CDD0834289}"/>
              </a:ext>
            </a:extLst>
          </p:cNvPr>
          <p:cNvCxnSpPr>
            <a:cxnSpLocks/>
          </p:cNvCxnSpPr>
          <p:nvPr/>
        </p:nvCxnSpPr>
        <p:spPr>
          <a:xfrm>
            <a:off x="8077200" y="4038600"/>
            <a:ext cx="914400" cy="0"/>
          </a:xfrm>
          <a:prstGeom prst="straightConnector1">
            <a:avLst/>
          </a:prstGeom>
          <a:noFill/>
          <a:ln w="28575" cap="flat" cmpd="sng" algn="ctr">
            <a:solidFill>
              <a:srgbClr val="000000"/>
            </a:solidFill>
            <a:prstDash val="solid"/>
            <a:tailEnd type="triangle" w="med" len="lg"/>
          </a:ln>
          <a:effectLst/>
        </p:spPr>
      </p:cxnSp>
      <p:pic>
        <p:nvPicPr>
          <p:cNvPr id="48" name="Picture 47">
            <a:extLst>
              <a:ext uri="{FF2B5EF4-FFF2-40B4-BE49-F238E27FC236}">
                <a16:creationId xmlns:a16="http://schemas.microsoft.com/office/drawing/2014/main" id="{08BBCD03-7D92-314C-9731-B4C267B6C8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95600" y="5534359"/>
            <a:ext cx="6928427" cy="94264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5420CB-8B28-4340-95B3-4C17502F2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8841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wordpaths-fin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999819"/>
            <a:ext cx="11626184" cy="401339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Box 4"/>
          <p:cNvSpPr txBox="1"/>
          <p:nvPr/>
        </p:nvSpPr>
        <p:spPr>
          <a:xfrm>
            <a:off x="692529" y="1209802"/>
            <a:ext cx="129831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Train embeddings on different decades of historical text to see meanings shift</a:t>
            </a:r>
          </a:p>
        </p:txBody>
      </p:sp>
      <p:sp>
        <p:nvSpPr>
          <p:cNvPr id="6" name="Shape 168"/>
          <p:cNvSpPr/>
          <p:nvPr/>
        </p:nvSpPr>
        <p:spPr>
          <a:xfrm>
            <a:off x="3352800" y="1850648"/>
            <a:ext cx="4700710" cy="3491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2400"/>
            </a:lvl1pPr>
          </a:lstStyle>
          <a:p>
            <a:r>
              <a:rPr lang="en-US" sz="1800" dirty="0"/>
              <a:t>~30 million books, 1850-1990, Google Books data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FA1DC49-64D4-4C4E-B832-E505ED483AC1}"/>
              </a:ext>
            </a:extLst>
          </p:cNvPr>
          <p:cNvSpPr txBox="1">
            <a:spLocks/>
          </p:cNvSpPr>
          <p:nvPr/>
        </p:nvSpPr>
        <p:spPr bwMode="auto">
          <a:xfrm>
            <a:off x="2044778" y="304801"/>
            <a:ext cx="8066207" cy="61280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 fontScale="90000" lnSpcReduction="10000"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0" baseline="0">
                <a:solidFill>
                  <a:schemeClr val="tx1"/>
                </a:solidFill>
                <a:latin typeface="+mj-lt"/>
                <a:ea typeface="ＭＳ Ｐゴシック" pitchFamily="-65" charset="-128"/>
                <a:cs typeface="ＭＳ Ｐゴシック" pitchFamily="-65" charset="-128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  <a:ea typeface="ＭＳ Ｐゴシック" pitchFamily="-65" charset="-128"/>
                <a:cs typeface="ＭＳ Ｐゴシック" pitchFamily="-65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  <a:ea typeface="ＭＳ Ｐゴシック" pitchFamily="-65" charset="-128"/>
                <a:cs typeface="ＭＳ Ｐゴシック" pitchFamily="-65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  <a:ea typeface="ＭＳ Ｐゴシック" pitchFamily="-65" charset="-128"/>
                <a:cs typeface="ＭＳ Ｐゴシック" pitchFamily="-65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  <a:ea typeface="ＭＳ Ｐゴシック" pitchFamily="-65" charset="-128"/>
                <a:cs typeface="ＭＳ Ｐゴシック" pitchFamily="-65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</a:defRPr>
            </a:lvl9pPr>
          </a:lstStyle>
          <a:p>
            <a:endParaRPr lang="en-US" kern="0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926283A-13B7-8546-8996-313DB2079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4617"/>
            <a:ext cx="11353800" cy="990600"/>
          </a:xfrm>
        </p:spPr>
        <p:txBody>
          <a:bodyPr>
            <a:normAutofit/>
          </a:bodyPr>
          <a:lstStyle/>
          <a:p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Bias </a:t>
            </a:r>
            <a:r>
              <a:rPr lang="en-US" dirty="0" err="1"/>
              <a:t>trong</a:t>
            </a:r>
            <a:r>
              <a:rPr lang="en-US" dirty="0"/>
              <a:t> embedding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13A6D57-67F4-B74D-A761-954DE61AE88F}"/>
              </a:ext>
            </a:extLst>
          </p:cNvPr>
          <p:cNvSpPr/>
          <p:nvPr/>
        </p:nvSpPr>
        <p:spPr>
          <a:xfrm>
            <a:off x="1892377" y="6211669"/>
            <a:ext cx="99186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William L. Hamilton, Jure </a:t>
            </a:r>
            <a:r>
              <a:rPr lang="en-US" dirty="0" err="1"/>
              <a:t>Leskovec</a:t>
            </a:r>
            <a:r>
              <a:rPr lang="en-US" dirty="0"/>
              <a:t>, and Dan Jurafsky. 2016. Diachronic Word Embeddings Reveal Statistical Laws of Semantic Change. Proceedings of ACL.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7DC70D-8426-FA40-82FD-7B768590A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37386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497C3-5162-A04E-84A6-0A2A77475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kết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2D080-6CF9-BB42-9D71-E361988214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Trong</a:t>
            </a:r>
            <a:r>
              <a:rPr lang="en-US" dirty="0"/>
              <a:t> word embedding,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diễn</a:t>
            </a:r>
            <a:r>
              <a:rPr lang="en-US" dirty="0"/>
              <a:t> </a:t>
            </a:r>
            <a:r>
              <a:rPr lang="en-US" dirty="0" err="1"/>
              <a:t>dưới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vector – </a:t>
            </a:r>
            <a:r>
              <a:rPr lang="en-US" dirty="0" err="1"/>
              <a:t>gọi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vector </a:t>
            </a:r>
            <a:r>
              <a:rPr lang="en-US" dirty="0" err="1"/>
              <a:t>nhúng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(word embedding). </a:t>
            </a:r>
            <a:r>
              <a:rPr lang="en-US" dirty="0" err="1"/>
              <a:t>Mỗi</a:t>
            </a:r>
            <a:r>
              <a:rPr lang="en-US" dirty="0"/>
              <a:t> vector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chiều</a:t>
            </a:r>
            <a:r>
              <a:rPr lang="en-US" dirty="0"/>
              <a:t> </a:t>
            </a:r>
            <a:r>
              <a:rPr lang="en-US" dirty="0" err="1"/>
              <a:t>cố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.</a:t>
            </a:r>
          </a:p>
          <a:p>
            <a:r>
              <a:rPr lang="en-US" dirty="0" err="1"/>
              <a:t>Có</a:t>
            </a:r>
            <a:r>
              <a:rPr lang="en-US" dirty="0"/>
              <a:t> 2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diễn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vector: vector </a:t>
            </a:r>
            <a:r>
              <a:rPr lang="en-US" dirty="0" err="1"/>
              <a:t>thưa</a:t>
            </a:r>
            <a:r>
              <a:rPr lang="en-US" dirty="0"/>
              <a:t> (sparse) </a:t>
            </a:r>
            <a:r>
              <a:rPr lang="en-US" dirty="0" err="1"/>
              <a:t>và</a:t>
            </a:r>
            <a:r>
              <a:rPr lang="en-US" dirty="0"/>
              <a:t> vector </a:t>
            </a:r>
            <a:r>
              <a:rPr lang="en-US" dirty="0" err="1"/>
              <a:t>dầy</a:t>
            </a:r>
            <a:r>
              <a:rPr lang="en-US" dirty="0"/>
              <a:t> (dense).	</a:t>
            </a:r>
          </a:p>
          <a:p>
            <a:pPr lvl="1"/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diễn</a:t>
            </a:r>
            <a:r>
              <a:rPr lang="en-US" dirty="0"/>
              <a:t> sparse vector: TF-IDF.</a:t>
            </a:r>
          </a:p>
          <a:p>
            <a:pPr lvl="1"/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diễn</a:t>
            </a:r>
            <a:r>
              <a:rPr lang="en-US" dirty="0"/>
              <a:t> dense vector: Skip-grams.</a:t>
            </a:r>
          </a:p>
          <a:p>
            <a:r>
              <a:rPr lang="en-US" dirty="0" err="1"/>
              <a:t>Huấn</a:t>
            </a:r>
            <a:r>
              <a:rPr lang="en-US" dirty="0"/>
              <a:t> </a:t>
            </a:r>
            <a:r>
              <a:rPr lang="en-US" dirty="0" err="1"/>
              <a:t>luyện</a:t>
            </a:r>
            <a:r>
              <a:rPr lang="en-US" dirty="0"/>
              <a:t> classifier </a:t>
            </a:r>
            <a:r>
              <a:rPr lang="en-US" dirty="0" err="1"/>
              <a:t>trong</a:t>
            </a:r>
            <a:r>
              <a:rPr lang="en-US" dirty="0"/>
              <a:t> embedding: </a:t>
            </a:r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đoán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khả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đích</a:t>
            </a:r>
            <a:r>
              <a:rPr lang="en-US" dirty="0"/>
              <a:t> (target) </a:t>
            </a:r>
            <a:r>
              <a:rPr lang="en-US" dirty="0" err="1"/>
              <a:t>dựa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“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”. </a:t>
            </a:r>
          </a:p>
          <a:p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đồng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vector: cosine </a:t>
            </a:r>
            <a:r>
              <a:rPr lang="en-US" dirty="0" err="1"/>
              <a:t>và</a:t>
            </a:r>
            <a:r>
              <a:rPr lang="en-US" dirty="0"/>
              <a:t> dot product.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D07E0A-B057-704E-8EB5-C37693558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20129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E8157-A4F5-FD4A-880B-72AC9E389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72204"/>
            <a:ext cx="10515600" cy="1325563"/>
          </a:xfrm>
        </p:spPr>
        <p:txBody>
          <a:bodyPr/>
          <a:lstStyle/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word embedding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giản</a:t>
            </a:r>
            <a:r>
              <a:rPr lang="en-US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F1B6E4-308B-694C-BC9D-25303BBB9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56283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411DF3-A441-DF41-BED7-BBABE8D62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huấn</a:t>
            </a:r>
            <a:r>
              <a:rPr lang="en-US" dirty="0"/>
              <a:t> </a:t>
            </a:r>
            <a:r>
              <a:rPr lang="en-US" dirty="0" err="1"/>
              <a:t>luyện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2F958EB-4078-A640-9D93-A22864805B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b="1" dirty="0"/>
              <a:t>UIT-VSFC</a:t>
            </a:r>
            <a:r>
              <a:rPr lang="en-US" dirty="0"/>
              <a:t>.</a:t>
            </a:r>
          </a:p>
          <a:p>
            <a:r>
              <a:rPr lang="vi-VN" dirty="0"/>
              <a:t>Công bố khoa học: K. V. Nguyen, V. D. Nguyen, P. X. V. Nguyen, T. T. H. Truong and N. L. Nguyen, "</a:t>
            </a:r>
            <a:r>
              <a:rPr lang="vi-VN" b="1" i="1" dirty="0"/>
              <a:t>UIT-VSFC: Vietnamese Students’ Feedback Corpus for Sentiment Analysis</a:t>
            </a:r>
            <a:r>
              <a:rPr lang="vi-VN" dirty="0"/>
              <a:t>", KSE 2018.</a:t>
            </a:r>
            <a:endParaRPr lang="en-US" dirty="0"/>
          </a:p>
          <a:p>
            <a:r>
              <a:rPr lang="vi-VN" dirty="0"/>
              <a:t>Số lượng dữ liệu: khoảng hơn 16,000 câu.</a:t>
            </a:r>
          </a:p>
          <a:p>
            <a:r>
              <a:rPr lang="vi-VN" dirty="0"/>
              <a:t>Thư viện sử dụng: </a:t>
            </a:r>
            <a:r>
              <a:rPr lang="vi-VN" b="1" i="1" dirty="0"/>
              <a:t>gensim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https://pypi.org/project/gensim/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019D19-92CC-3D4C-9862-48CD8F883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020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3D133-0506-9C4E-8C00-C458B317A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từ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75D93-89A0-0940-A76D-57D43FF30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Synonyms (</a:t>
            </a:r>
            <a:r>
              <a:rPr lang="en-US" dirty="0" err="1"/>
              <a:t>tạm</a:t>
            </a:r>
            <a:r>
              <a:rPr lang="en-US" dirty="0"/>
              <a:t> </a:t>
            </a:r>
            <a:r>
              <a:rPr lang="en-US" dirty="0" err="1"/>
              <a:t>dịch</a:t>
            </a:r>
            <a:r>
              <a:rPr lang="en-US" dirty="0"/>
              <a:t>: </a:t>
            </a:r>
            <a:r>
              <a:rPr lang="en-US" dirty="0" err="1"/>
              <a:t>đồng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)</a:t>
            </a:r>
          </a:p>
          <a:p>
            <a:r>
              <a:rPr lang="en-US" dirty="0"/>
              <a:t>Word similarity (</a:t>
            </a:r>
            <a:r>
              <a:rPr lang="en-US" dirty="0" err="1"/>
              <a:t>tạm</a:t>
            </a:r>
            <a:r>
              <a:rPr lang="en-US" dirty="0"/>
              <a:t> </a:t>
            </a:r>
            <a:r>
              <a:rPr lang="en-US" dirty="0" err="1"/>
              <a:t>dịch</a:t>
            </a:r>
            <a:r>
              <a:rPr lang="en-US" dirty="0"/>
              <a:t>: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đồng</a:t>
            </a:r>
            <a:r>
              <a:rPr lang="en-US" dirty="0"/>
              <a:t>)</a:t>
            </a:r>
          </a:p>
          <a:p>
            <a:r>
              <a:rPr lang="en-US" dirty="0"/>
              <a:t>Word relatedness (</a:t>
            </a:r>
            <a:r>
              <a:rPr lang="en-US" dirty="0" err="1"/>
              <a:t>tạm</a:t>
            </a:r>
            <a:r>
              <a:rPr lang="en-US" dirty="0"/>
              <a:t> </a:t>
            </a:r>
            <a:r>
              <a:rPr lang="en-US" dirty="0" err="1"/>
              <a:t>dịch</a:t>
            </a:r>
            <a:r>
              <a:rPr lang="en-US" dirty="0"/>
              <a:t>: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)</a:t>
            </a:r>
          </a:p>
          <a:p>
            <a:r>
              <a:rPr lang="en-US" dirty="0"/>
              <a:t>Connotation (</a:t>
            </a:r>
            <a:r>
              <a:rPr lang="en-US" dirty="0" err="1"/>
              <a:t>tạm</a:t>
            </a:r>
            <a:r>
              <a:rPr lang="en-US" dirty="0"/>
              <a:t> </a:t>
            </a:r>
            <a:r>
              <a:rPr lang="en-US" dirty="0" err="1"/>
              <a:t>dịch</a:t>
            </a:r>
            <a:r>
              <a:rPr lang="en-US" dirty="0"/>
              <a:t>: </a:t>
            </a:r>
            <a:r>
              <a:rPr lang="en-US" dirty="0" err="1"/>
              <a:t>nghĩa</a:t>
            </a:r>
            <a:r>
              <a:rPr lang="en-US" dirty="0"/>
              <a:t>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rộng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65358F-4374-9444-8590-BFDDD19B0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15439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D23EF-1B73-E243-9232-7453C4560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Đọc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E061C8-A11D-D14C-B8D4-F3551A807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import pandas as pd</a:t>
            </a:r>
          </a:p>
          <a:p>
            <a:pPr marL="0" indent="0">
              <a:buNone/>
            </a:pPr>
            <a:b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X_train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pd.read_csv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uit-vsfc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/train/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sents.txt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’, 		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='\n', header=None,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index_col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=None)</a:t>
            </a:r>
          </a:p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X_train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X_train.iloc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[:, 0]</a:t>
            </a:r>
          </a:p>
          <a:p>
            <a:pPr marL="0" indent="0"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9821A3-8185-D842-A79C-AFF9E2D08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2205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35114-7D9D-F546-9F0E-1A3DC3102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Tách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FB5309-C6F6-A94C-835C-FCBAD172CB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pyvi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import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ViTokenizer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sentences 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X_train.values</a:t>
            </a:r>
            <a:b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tokenized_sentences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[]</a:t>
            </a:r>
          </a:p>
          <a:p>
            <a:pPr marL="0" indent="0">
              <a:buNone/>
            </a:pPr>
            <a:b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for s in sentences: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tokenized_sentences.append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ViTokenizer.tokenize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(s).split()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)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2EDAB6-B925-AC48-B050-8E338F67E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02139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638EE-7FE9-5144-A502-8AF149E5A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Huấn</a:t>
            </a:r>
            <a:r>
              <a:rPr lang="en-US" dirty="0"/>
              <a:t> </a:t>
            </a:r>
            <a:r>
              <a:rPr lang="en-US" dirty="0" err="1"/>
              <a:t>luyện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Word2Vec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AF16F0-ECF6-6345-9D96-710CBB0D6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import multiprocessing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gensim.models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import Word2Vec</a:t>
            </a:r>
          </a:p>
          <a:p>
            <a:pPr marL="0" indent="0">
              <a:buNone/>
            </a:pPr>
            <a:b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w2v_model = Word2Vec(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min_count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=20, window=2, size=300)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w2v_model.build_vocab(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tokenized_sentences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w2v_model.train(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tokenized_sentences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	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total_examples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=w2v_model.corpus_count, 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epochs=30,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report_delay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=1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32BA73-C486-7D40-B4D7-F536D66CA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93379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5F875-3E3A-5042-839C-E276824C6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word embedding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58586C-B0F5-F649-B84F-AF6A6ABC1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txt: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w2v_model.wv.save_word2vec_format('w2v_vsfc.txt', binary=False)</a:t>
            </a:r>
          </a:p>
          <a:p>
            <a:endParaRPr lang="en-US" dirty="0"/>
          </a:p>
          <a:p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binary: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w2v_model.wv.save_word2vec_format('w2v_vsfc.bin', binary=True)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63118B-C366-C14F-85CD-55559047F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28999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F5840-DA6D-4A4D-A0C4-4319466B5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B86E8D-40AA-AC48-80CD-019960C14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911214" cy="4802187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Lấy</a:t>
            </a:r>
            <a:r>
              <a:rPr lang="en-US" dirty="0"/>
              <a:t> ra vector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“</a:t>
            </a:r>
            <a:r>
              <a:rPr lang="en-US" dirty="0" err="1"/>
              <a:t>giảng_dạy</a:t>
            </a:r>
            <a:r>
              <a:rPr lang="en-US" dirty="0"/>
              <a:t>”: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print(w2v_model[”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giảng_dạy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”])</a:t>
            </a:r>
          </a:p>
          <a:p>
            <a:pPr marL="0" indent="0"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Analogical reasoning: </a:t>
            </a:r>
            <a:r>
              <a:rPr lang="en-US" b="1" dirty="0"/>
              <a:t>“</a:t>
            </a:r>
            <a:r>
              <a:rPr lang="en-US" b="1" dirty="0" err="1"/>
              <a:t>giảng_dạy</a:t>
            </a:r>
            <a:r>
              <a:rPr lang="en-US" b="1" dirty="0"/>
              <a:t>” + “</a:t>
            </a:r>
            <a:r>
              <a:rPr lang="en-US" b="1" dirty="0" err="1"/>
              <a:t>đồ_án</a:t>
            </a:r>
            <a:r>
              <a:rPr lang="en-US" b="1" dirty="0"/>
              <a:t>” – “</a:t>
            </a:r>
            <a:r>
              <a:rPr lang="en-US" b="1" dirty="0" err="1"/>
              <a:t>kiểm_tra</a:t>
            </a:r>
            <a:r>
              <a:rPr lang="en-US" b="1" dirty="0"/>
              <a:t>” is to ___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w2v_model.wv.most_similar(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positive=["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giảng_dạy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", "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đồ_án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"], 	negative=["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kiểm_tra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"], 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topn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=1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Hãy</a:t>
            </a:r>
            <a:r>
              <a:rPr lang="en-US" sz="2400" dirty="0"/>
              <a:t> </a:t>
            </a:r>
            <a:r>
              <a:rPr lang="en-US" sz="2400" dirty="0" err="1"/>
              <a:t>thực</a:t>
            </a:r>
            <a:r>
              <a:rPr lang="en-US" sz="2400" dirty="0"/>
              <a:t> </a:t>
            </a:r>
            <a:r>
              <a:rPr lang="en-US" sz="2400" dirty="0" err="1"/>
              <a:t>hiện</a:t>
            </a:r>
            <a:r>
              <a:rPr lang="en-US" sz="2400" dirty="0"/>
              <a:t> </a:t>
            </a:r>
            <a:r>
              <a:rPr lang="en-US" sz="2400" dirty="0" err="1"/>
              <a:t>thử</a:t>
            </a:r>
            <a:r>
              <a:rPr lang="en-US" sz="2400" dirty="0"/>
              <a:t> </a:t>
            </a:r>
            <a:r>
              <a:rPr lang="en-US" sz="2400" dirty="0" err="1"/>
              <a:t>và</a:t>
            </a:r>
            <a:r>
              <a:rPr lang="en-US" sz="2400" dirty="0"/>
              <a:t> </a:t>
            </a:r>
            <a:r>
              <a:rPr lang="en-US" sz="2400" dirty="0" err="1"/>
              <a:t>cho</a:t>
            </a:r>
            <a:r>
              <a:rPr lang="en-US" sz="2400" dirty="0"/>
              <a:t> </a:t>
            </a:r>
            <a:r>
              <a:rPr lang="en-US" sz="2400" dirty="0" err="1"/>
              <a:t>biết</a:t>
            </a:r>
            <a:r>
              <a:rPr lang="en-US" sz="2400" dirty="0"/>
              <a:t> </a:t>
            </a:r>
            <a:r>
              <a:rPr lang="en-US" sz="2400" dirty="0" err="1"/>
              <a:t>kết</a:t>
            </a:r>
            <a:r>
              <a:rPr lang="en-US" sz="2400" dirty="0"/>
              <a:t> </a:t>
            </a:r>
            <a:r>
              <a:rPr lang="en-US" sz="2400" dirty="0" err="1"/>
              <a:t>quả</a:t>
            </a:r>
            <a:r>
              <a:rPr lang="en-US" sz="2400" dirty="0"/>
              <a:t> </a:t>
            </a:r>
            <a:r>
              <a:rPr lang="en-US" sz="2400" dirty="0" err="1"/>
              <a:t>nhé</a:t>
            </a:r>
            <a:r>
              <a:rPr lang="en-US" sz="2400" dirty="0"/>
              <a:t> </a:t>
            </a:r>
            <a:r>
              <a:rPr lang="en-US" sz="2400" dirty="0">
                <a:sym typeface="Wingdings" pitchFamily="2" charset="2"/>
              </a:rPr>
              <a:t>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CDE20-A1F4-E14B-9865-35486F681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725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24ED7-F4F9-BB48-B871-A1FD7510B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Synonyms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49A7D-907A-FD48-963D-2DB7719DB3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,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mang</a:t>
            </a:r>
            <a:r>
              <a:rPr lang="en-US" dirty="0"/>
              <a:t> </a:t>
            </a:r>
            <a:r>
              <a:rPr lang="en-US" dirty="0" err="1"/>
              <a:t>chung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ý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(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khái</a:t>
            </a:r>
            <a:r>
              <a:rPr lang="en-US" dirty="0"/>
              <a:t> </a:t>
            </a:r>
            <a:r>
              <a:rPr lang="en-US" dirty="0" err="1"/>
              <a:t>niệm</a:t>
            </a:r>
            <a:r>
              <a:rPr lang="en-US" dirty="0"/>
              <a:t> hay </a:t>
            </a:r>
            <a:r>
              <a:rPr lang="en-US" dirty="0" err="1"/>
              <a:t>ý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)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gọi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synonym. Hay </a:t>
            </a:r>
            <a:r>
              <a:rPr lang="en-US" dirty="0" err="1"/>
              <a:t>nói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, 2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gọi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synonyms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chúng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hoán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 </a:t>
            </a:r>
            <a:r>
              <a:rPr lang="en-US" dirty="0" err="1"/>
              <a:t>mà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ý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VD:</a:t>
            </a:r>
          </a:p>
          <a:p>
            <a:pPr marL="0" indent="0">
              <a:buNone/>
            </a:pPr>
            <a:r>
              <a:rPr lang="en-US" dirty="0"/>
              <a:t>Couch / sofa</a:t>
            </a:r>
          </a:p>
          <a:p>
            <a:pPr marL="0" indent="0">
              <a:buNone/>
            </a:pPr>
            <a:r>
              <a:rPr lang="en-US" dirty="0"/>
              <a:t>Car / automobile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36F777-BFC1-AC43-9E09-077443E3E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835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9BB9F-327F-4249-82BE-BE0F961D3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similarity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51E03-546F-5D42-A7AD-2234FA4E4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2474"/>
            <a:ext cx="10515600" cy="4351338"/>
          </a:xfrm>
        </p:spPr>
        <p:txBody>
          <a:bodyPr/>
          <a:lstStyle/>
          <a:p>
            <a:r>
              <a:rPr lang="en-US" dirty="0"/>
              <a:t>Hai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,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khía</a:t>
            </a:r>
            <a:r>
              <a:rPr lang="en-US" dirty="0"/>
              <a:t> </a:t>
            </a:r>
            <a:r>
              <a:rPr lang="en-US" dirty="0" err="1"/>
              <a:t>cạnh</a:t>
            </a:r>
            <a:r>
              <a:rPr lang="en-US" dirty="0"/>
              <a:t> </a:t>
            </a:r>
            <a:r>
              <a:rPr lang="en-US" dirty="0" err="1"/>
              <a:t>ý</a:t>
            </a:r>
            <a:r>
              <a:rPr lang="en-US" dirty="0"/>
              <a:t> </a:t>
            </a:r>
            <a:r>
              <a:rPr lang="en-US" dirty="0" err="1"/>
              <a:t>nghĩa</a:t>
            </a:r>
            <a:r>
              <a:rPr lang="en-US" dirty="0"/>
              <a:t> </a:t>
            </a:r>
            <a:r>
              <a:rPr lang="en-US" dirty="0" err="1"/>
              <a:t>cụ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,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gọi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similarity.</a:t>
            </a:r>
          </a:p>
          <a:p>
            <a:pPr marL="0" indent="0">
              <a:buNone/>
            </a:pPr>
            <a:r>
              <a:rPr lang="en-US" dirty="0"/>
              <a:t>VD: cats </a:t>
            </a:r>
            <a:r>
              <a:rPr lang="en-US" dirty="0" err="1"/>
              <a:t>và</a:t>
            </a:r>
            <a:r>
              <a:rPr lang="en-US" dirty="0"/>
              <a:t> dogs (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khía</a:t>
            </a:r>
            <a:r>
              <a:rPr lang="en-US" dirty="0"/>
              <a:t> </a:t>
            </a:r>
            <a:r>
              <a:rPr lang="en-US" dirty="0" err="1"/>
              <a:t>cạnh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vật</a:t>
            </a:r>
            <a:r>
              <a:rPr lang="en-US" dirty="0"/>
              <a:t>)</a:t>
            </a:r>
          </a:p>
          <a:p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similarity, </a:t>
            </a:r>
            <a:r>
              <a:rPr lang="en-US" dirty="0" err="1"/>
              <a:t>vần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can </a:t>
            </a:r>
            <a:r>
              <a:rPr lang="en-US" dirty="0" err="1"/>
              <a:t>thiệp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con </a:t>
            </a:r>
            <a:r>
              <a:rPr lang="en-US" dirty="0" err="1"/>
              <a:t>người</a:t>
            </a:r>
            <a:r>
              <a:rPr lang="en-US" dirty="0"/>
              <a:t>. Con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trọng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thấy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“similarity” </a:t>
            </a:r>
            <a:r>
              <a:rPr lang="en-US" dirty="0" err="1"/>
              <a:t>giữa</a:t>
            </a:r>
            <a:r>
              <a:rPr lang="en-US" dirty="0"/>
              <a:t> 2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VD: </a:t>
            </a:r>
            <a:r>
              <a:rPr lang="en-US" dirty="0" err="1"/>
              <a:t>Bộ</a:t>
            </a:r>
            <a:r>
              <a:rPr lang="en-US" dirty="0"/>
              <a:t> SimLex-99 (Hill et al.)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7D6E9A-A94F-E245-B5A3-1E90295DF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4464" y="4016515"/>
            <a:ext cx="3770681" cy="2658021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46FA62-8897-D14F-9619-9298417EA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DEEB2-1D27-644B-8766-97ADB433C01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622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1867</TotalTime>
  <Words>4305</Words>
  <Application>Microsoft Macintosh PowerPoint</Application>
  <PresentationFormat>Widescreen</PresentationFormat>
  <Paragraphs>618</Paragraphs>
  <Slides>74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74</vt:i4>
      </vt:variant>
    </vt:vector>
  </HeadingPairs>
  <TitlesOfParts>
    <vt:vector size="84" baseType="lpstr">
      <vt:lpstr>Arial</vt:lpstr>
      <vt:lpstr>Calibri</vt:lpstr>
      <vt:lpstr>Calibri Light</vt:lpstr>
      <vt:lpstr>Cambria Math</vt:lpstr>
      <vt:lpstr>Courier New</vt:lpstr>
      <vt:lpstr>Microsoft New Tai Lue</vt:lpstr>
      <vt:lpstr>Times New Roman</vt:lpstr>
      <vt:lpstr>Wingdings</vt:lpstr>
      <vt:lpstr>Office Theme</vt:lpstr>
      <vt:lpstr>Equation</vt:lpstr>
      <vt:lpstr>Biểu diễn ngữ nghĩa của từ</vt:lpstr>
      <vt:lpstr>Nội dung chính</vt:lpstr>
      <vt:lpstr>Một số thuật ngữ quan trọng </vt:lpstr>
      <vt:lpstr>Words, Lemmas, Senses, Definitions</vt:lpstr>
      <vt:lpstr>Gốc từ: pepper</vt:lpstr>
      <vt:lpstr>Gốc từ </vt:lpstr>
      <vt:lpstr>Các loại quan hệ ngữ nghĩa giữa các từ</vt:lpstr>
      <vt:lpstr>Synonyms</vt:lpstr>
      <vt:lpstr>Word similarity</vt:lpstr>
      <vt:lpstr>Word relatedness</vt:lpstr>
      <vt:lpstr>Semantic Frames and Roles </vt:lpstr>
      <vt:lpstr>Connotations </vt:lpstr>
      <vt:lpstr>Vector ngữ nghĩa</vt:lpstr>
      <vt:lpstr>Ví dụ về ý nghĩa của từ</vt:lpstr>
      <vt:lpstr>Thế Ong choi thực ra là gì ?</vt:lpstr>
      <vt:lpstr>Spinach, Chard, Collard </vt:lpstr>
      <vt:lpstr>Word embedding</vt:lpstr>
      <vt:lpstr>Two-dimensional (t-SNE) projection of embeddings </vt:lpstr>
      <vt:lpstr>Word và vector</vt:lpstr>
      <vt:lpstr>Biểu diễn bằng ma trận term-documents</vt:lpstr>
      <vt:lpstr>Ví dụ</vt:lpstr>
      <vt:lpstr>Term-document matrix</vt:lpstr>
      <vt:lpstr>Nhận xét</vt:lpstr>
      <vt:lpstr>Visualizing document vectors</vt:lpstr>
      <vt:lpstr>Word-word co-occurrence matrix</vt:lpstr>
      <vt:lpstr>Ví dụ </vt:lpstr>
      <vt:lpstr>Word-word co-occurrence matrix</vt:lpstr>
      <vt:lpstr>Visualizing words vectors</vt:lpstr>
      <vt:lpstr>Cosine similarity </vt:lpstr>
      <vt:lpstr>Một số lưu ý</vt:lpstr>
      <vt:lpstr>Cosine examples</vt:lpstr>
      <vt:lpstr>Visualizing cosines  (well, angles)</vt:lpstr>
      <vt:lpstr>Vấn đề với cosine</vt:lpstr>
      <vt:lpstr>Các kỹ thuật nhúng từ</vt:lpstr>
      <vt:lpstr>Các phương pháp đánh trọng số cho từ</vt:lpstr>
      <vt:lpstr>TF-IDF</vt:lpstr>
      <vt:lpstr>Ví dụ:</vt:lpstr>
      <vt:lpstr>Ví dụ (tt)</vt:lpstr>
      <vt:lpstr>Đánh trọng số cho “Romeo” và “action”</vt:lpstr>
      <vt:lpstr>Tương tự - tính TF-IDF cho các từ khác</vt:lpstr>
      <vt:lpstr>Tập văn bản D và tập từ vựng V </vt:lpstr>
      <vt:lpstr>Yêu cầu</vt:lpstr>
      <vt:lpstr>Tính TF – ma trận term-document </vt:lpstr>
      <vt:lpstr>Tính IDF</vt:lpstr>
      <vt:lpstr>Tính TF-IDF – ma trận term-document </vt:lpstr>
      <vt:lpstr>Thể hiện quan hệ giữa các văn bản thông qua 2 từ: computer và algorithm</vt:lpstr>
      <vt:lpstr>Sparse vector vs Dense vector. </vt:lpstr>
      <vt:lpstr>Vì sao dense vector tốt hơn</vt:lpstr>
      <vt:lpstr>Các kỹ thuật biến đổi từ sparse thành dense vector</vt:lpstr>
      <vt:lpstr>Word2VEC</vt:lpstr>
      <vt:lpstr>Ý tưởng</vt:lpstr>
      <vt:lpstr>Tính xác suất P</vt:lpstr>
      <vt:lpstr>Skip-gram </vt:lpstr>
      <vt:lpstr>Skip-gram with negative example</vt:lpstr>
      <vt:lpstr>Skip-gram with negative sampling</vt:lpstr>
      <vt:lpstr>Huấn luyện skip-gram with negative sampling</vt:lpstr>
      <vt:lpstr>Intuition of one step of gradient descent</vt:lpstr>
      <vt:lpstr>Mục tiêu huấn luyện </vt:lpstr>
      <vt:lpstr>Tính đạo hàm của hàm mất mát </vt:lpstr>
      <vt:lpstr>Cập nhật trọng số cho w theo GD</vt:lpstr>
      <vt:lpstr>Summary: How to learn word2vec (skip-gram) embeddings</vt:lpstr>
      <vt:lpstr>Các đặc điểm của embedding</vt:lpstr>
      <vt:lpstr>Đặc điểm 1: The kinds of neighbors depend on window size</vt:lpstr>
      <vt:lpstr>Đặc điểm 2: Analogical relations</vt:lpstr>
      <vt:lpstr>Analogical relations via parallelogram</vt:lpstr>
      <vt:lpstr>Hiện tượng Bias trong embedding</vt:lpstr>
      <vt:lpstr>Tổng kết</vt:lpstr>
      <vt:lpstr>Xây dựng word embedding đơn giản </vt:lpstr>
      <vt:lpstr>Bộ dữ liệu huấn luyện</vt:lpstr>
      <vt:lpstr>Đọc dữ liệu</vt:lpstr>
      <vt:lpstr>Tách từ </vt:lpstr>
      <vt:lpstr>Huấn luyện mô hình Word2Vec</vt:lpstr>
      <vt:lpstr>Lưu lại bộ word embedding </vt:lpstr>
      <vt:lpstr>Sử dụng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Mô hình hoá ngôn ngữ</dc:title>
  <dc:creator>Lưu Thanh Sơn</dc:creator>
  <cp:lastModifiedBy>Lưu Thanh Sơn</cp:lastModifiedBy>
  <cp:revision>320</cp:revision>
  <dcterms:created xsi:type="dcterms:W3CDTF">2021-02-24T14:26:20Z</dcterms:created>
  <dcterms:modified xsi:type="dcterms:W3CDTF">2021-10-14T00:29:34Z</dcterms:modified>
</cp:coreProperties>
</file>

<file path=docProps/thumbnail.jpeg>
</file>